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8" r:id="rId13"/>
    <p:sldId id="265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2400" dirty="0"/>
          </a:p>
        </c:rich>
      </c:tx>
      <c:layout>
        <c:manualLayout>
          <c:xMode val="edge"/>
          <c:yMode val="edge"/>
          <c:x val="0.1986487422256421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249082781580874"/>
          <c:y val="1.322620798747183E-2"/>
          <c:w val="0.56885292022195943"/>
          <c:h val="0.9812428891478484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dLbl>
              <c:idx val="0"/>
              <c:layout>
                <c:manualLayout>
                  <c:x val="-9.2607324946450673E-2"/>
                  <c:y val="-0.1595223506624386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sk-SK" dirty="0" smtClean="0"/>
                      <a:t>88,50%</a:t>
                    </a:r>
                    <a:endParaRPr lang="cs-CZ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8153377379552"/>
                      <c:h val="0.161776460289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59-43AB-85C2-E78FF4FE0930}"/>
                </c:ext>
              </c:extLst>
            </c:dLbl>
            <c:dLbl>
              <c:idx val="1"/>
              <c:layout>
                <c:manualLayout>
                  <c:x val="9.0038389597852056E-2"/>
                  <c:y val="0.1032964829571053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sk-SK" dirty="0" smtClean="0"/>
                      <a:t>11,50%</a:t>
                    </a:r>
                    <a:endParaRPr lang="cs-CZ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84674329501914"/>
                      <c:h val="8.84627947526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59-43AB-85C2-E78FF4FE0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0.00%</c:formatCode>
                <c:ptCount val="2"/>
                <c:pt idx="0">
                  <c:v>0.88500000000000012</c:v>
                </c:pt>
                <c:pt idx="1">
                  <c:v>0.11500000000000002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59-43AB-85C2-E78FF4FE0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5.6366436634026199E-2"/>
          <c:y val="1.2835622567231176E-3"/>
          <c:w val="9.0609372512281572E-2"/>
          <c:h val="0.18373867484542555"/>
        </c:manualLayout>
      </c:layout>
      <c:overlay val="0"/>
      <c:txPr>
        <a:bodyPr/>
        <a:lstStyle/>
        <a:p>
          <a:pPr>
            <a:defRPr sz="2000" baseline="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2400" dirty="0"/>
          </a:p>
        </c:rich>
      </c:tx>
      <c:layout>
        <c:manualLayout>
          <c:xMode val="edge"/>
          <c:yMode val="edge"/>
          <c:x val="0.30903242991952889"/>
          <c:y val="1.57879968601599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dLbl>
              <c:idx val="0"/>
              <c:layout>
                <c:manualLayout>
                  <c:x val="-0.1350534659772504"/>
                  <c:y val="-0.1380507341477881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sk-SK" dirty="0" smtClean="0"/>
                      <a:t>69,20%</a:t>
                    </a:r>
                    <a:endParaRPr lang="cs-CZ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81636713223234"/>
                      <c:h val="0.15855705628993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B6C-42FE-9280-A8F99FF83137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sk-SK" dirty="0" smtClean="0"/>
                      <a:t>19,20%</a:t>
                    </a:r>
                    <a:endParaRPr lang="cs-CZ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2766366728648"/>
                      <c:h val="0.10961969323748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B6C-42FE-9280-A8F99FF83137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sk-SK" dirty="0" smtClean="0"/>
                      <a:t>7,70%</a:t>
                    </a:r>
                    <a:endParaRPr lang="cs-CZ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98512515667727"/>
                      <c:h val="0.137677114720893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6C-42FE-9280-A8F99FF83137}"/>
                </c:ext>
              </c:extLst>
            </c:dLbl>
            <c:dLbl>
              <c:idx val="3"/>
              <c:layout>
                <c:manualLayout>
                  <c:x val="4.5482854223843051E-2"/>
                  <c:y val="7.377560525723239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cs-CZ" dirty="0" smtClean="0"/>
                      <a:t>3,80%</a:t>
                    </a:r>
                    <a:endParaRPr lang="cs-CZ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4667842912614"/>
                      <c:h val="9.3959737060704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B6C-42FE-9280-A8F99FF83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Ačkoliv není v mnoha případech zdravá, je chutná.</c:v>
                </c:pt>
                <c:pt idx="1">
                  <c:v>Co je české to je dobré.</c:v>
                </c:pt>
                <c:pt idx="2">
                  <c:v>Česká kucyně je na mě moc těžká.</c:v>
                </c:pt>
                <c:pt idx="3">
                  <c:v>Nechutná mi česká kuchyně.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0.69199999999999995</c:v>
                </c:pt>
                <c:pt idx="1">
                  <c:v>0.192</c:v>
                </c:pt>
                <c:pt idx="2">
                  <c:v>7.6999999999999999E-2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C-42FE-9280-A8F99FF83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800" b="0" baseline="0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800" b="0" baseline="0"/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800" b="0" baseline="0"/>
            </a:pPr>
            <a:endParaRPr lang="cs-CZ"/>
          </a:p>
        </c:txPr>
      </c:legendEntry>
      <c:layout>
        <c:manualLayout>
          <c:xMode val="edge"/>
          <c:yMode val="edge"/>
          <c:x val="0.58303933098131377"/>
          <c:y val="0.23636123105579573"/>
          <c:w val="0.40128054357768239"/>
          <c:h val="0.60333022888267951"/>
        </c:manualLayout>
      </c:layout>
      <c:overlay val="0"/>
      <c:txPr>
        <a:bodyPr/>
        <a:lstStyle/>
        <a:p>
          <a:pPr>
            <a:defRPr b="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2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českou</c:v>
                </c:pt>
                <c:pt idx="1">
                  <c:v>italskou</c:v>
                </c:pt>
                <c:pt idx="2">
                  <c:v>mexickou</c:v>
                </c:pt>
                <c:pt idx="3">
                  <c:v>asijskou</c:v>
                </c:pt>
                <c:pt idx="4">
                  <c:v>francouzskou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0.00%</c:formatCode>
                <c:ptCount val="6"/>
                <c:pt idx="0">
                  <c:v>0.48100000000000009</c:v>
                </c:pt>
                <c:pt idx="1">
                  <c:v>0.192</c:v>
                </c:pt>
                <c:pt idx="2">
                  <c:v>3.7999999999999999E-2</c:v>
                </c:pt>
                <c:pt idx="3">
                  <c:v>0.15400000000000005</c:v>
                </c:pt>
                <c:pt idx="4">
                  <c:v>3.7999999999999999E-2</c:v>
                </c:pt>
                <c:pt idx="5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5-4D74-A81F-ACF3CEF38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690843280027192"/>
          <c:y val="0.22329184658369339"/>
          <c:w val="0.25821112815621644"/>
          <c:h val="0.6832324386870996"/>
        </c:manualLayout>
      </c:layout>
      <c:overlay val="0"/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dirty="0"/>
              <a:t>Máte</a:t>
            </a:r>
            <a:r>
              <a:rPr lang="cs-CZ" sz="2400" baseline="0" dirty="0"/>
              <a:t> rádi zahraniční jídla?</a:t>
            </a:r>
          </a:p>
          <a:p>
            <a:pPr>
              <a:defRPr/>
            </a:pPr>
            <a:r>
              <a:rPr lang="cs-CZ" sz="2400" baseline="0" dirty="0"/>
              <a:t>Kterým z nabízených zahraničních jídel dáváte přednost?</a:t>
            </a:r>
            <a:endParaRPr lang="cs-CZ" sz="2400" dirty="0"/>
          </a:p>
        </c:rich>
      </c:tx>
      <c:layout>
        <c:manualLayout>
          <c:xMode val="edge"/>
          <c:yMode val="edge"/>
          <c:x val="0.1180843084539951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487329861893524E-2"/>
          <c:y val="0.23042325525897595"/>
          <c:w val="0.64159368425677721"/>
          <c:h val="0.60207356488643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List1!$A$2:$A$9</c:f>
              <c:strCache>
                <c:ptCount val="8"/>
                <c:pt idx="0">
                  <c:v>Sushi</c:v>
                </c:pt>
                <c:pt idx="1">
                  <c:v>Pizza</c:v>
                </c:pt>
                <c:pt idx="2">
                  <c:v>Tofu</c:v>
                </c:pt>
                <c:pt idx="3">
                  <c:v>Gyros</c:v>
                </c:pt>
                <c:pt idx="4">
                  <c:v>Mořské plody</c:v>
                </c:pt>
                <c:pt idx="5">
                  <c:v>Hummus</c:v>
                </c:pt>
                <c:pt idx="6">
                  <c:v>Kung pao</c:v>
                </c:pt>
                <c:pt idx="7">
                  <c:v>Kebab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13</c:v>
                </c:pt>
                <c:pt idx="1">
                  <c:v>47</c:v>
                </c:pt>
                <c:pt idx="2">
                  <c:v>12</c:v>
                </c:pt>
                <c:pt idx="3">
                  <c:v>44</c:v>
                </c:pt>
                <c:pt idx="4">
                  <c:v>16</c:v>
                </c:pt>
                <c:pt idx="5">
                  <c:v>8</c:v>
                </c:pt>
                <c:pt idx="6">
                  <c:v>35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9-411E-A0B3-BB1EECAECA8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List1!$A$2:$A$9</c:f>
              <c:strCache>
                <c:ptCount val="8"/>
                <c:pt idx="0">
                  <c:v>Sushi</c:v>
                </c:pt>
                <c:pt idx="1">
                  <c:v>Pizza</c:v>
                </c:pt>
                <c:pt idx="2">
                  <c:v>Tofu</c:v>
                </c:pt>
                <c:pt idx="3">
                  <c:v>Gyros</c:v>
                </c:pt>
                <c:pt idx="4">
                  <c:v>Mořské plody</c:v>
                </c:pt>
                <c:pt idx="5">
                  <c:v>Hummus</c:v>
                </c:pt>
                <c:pt idx="6">
                  <c:v>Kung pao</c:v>
                </c:pt>
                <c:pt idx="7">
                  <c:v>Kebab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14</c:v>
                </c:pt>
                <c:pt idx="1">
                  <c:v>2</c:v>
                </c:pt>
                <c:pt idx="2">
                  <c:v>18</c:v>
                </c:pt>
                <c:pt idx="3">
                  <c:v>1</c:v>
                </c:pt>
                <c:pt idx="4">
                  <c:v>14</c:v>
                </c:pt>
                <c:pt idx="5">
                  <c:v>17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9-411E-A0B3-BB1EECAECA84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nikdy jsem to nejedl/a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List1!$A$2:$A$9</c:f>
              <c:strCache>
                <c:ptCount val="8"/>
                <c:pt idx="0">
                  <c:v>Sushi</c:v>
                </c:pt>
                <c:pt idx="1">
                  <c:v>Pizza</c:v>
                </c:pt>
                <c:pt idx="2">
                  <c:v>Tofu</c:v>
                </c:pt>
                <c:pt idx="3">
                  <c:v>Gyros</c:v>
                </c:pt>
                <c:pt idx="4">
                  <c:v>Mořské plody</c:v>
                </c:pt>
                <c:pt idx="5">
                  <c:v>Hummus</c:v>
                </c:pt>
                <c:pt idx="6">
                  <c:v>Kung pao</c:v>
                </c:pt>
                <c:pt idx="7">
                  <c:v>Kebab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15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9-411E-A0B3-BB1EECAECA8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nemusím to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List1!$A$2:$A$9</c:f>
              <c:strCache>
                <c:ptCount val="8"/>
                <c:pt idx="0">
                  <c:v>Sushi</c:v>
                </c:pt>
                <c:pt idx="1">
                  <c:v>Pizza</c:v>
                </c:pt>
                <c:pt idx="2">
                  <c:v>Tofu</c:v>
                </c:pt>
                <c:pt idx="3">
                  <c:v>Gyros</c:v>
                </c:pt>
                <c:pt idx="4">
                  <c:v>Mořské plody</c:v>
                </c:pt>
                <c:pt idx="5">
                  <c:v>Hummus</c:v>
                </c:pt>
                <c:pt idx="6">
                  <c:v>Kung pao</c:v>
                </c:pt>
                <c:pt idx="7">
                  <c:v>Kebab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10</c:v>
                </c:pt>
                <c:pt idx="1">
                  <c:v>3</c:v>
                </c:pt>
                <c:pt idx="2">
                  <c:v>16</c:v>
                </c:pt>
                <c:pt idx="3">
                  <c:v>6</c:v>
                </c:pt>
                <c:pt idx="4">
                  <c:v>18</c:v>
                </c:pt>
                <c:pt idx="5">
                  <c:v>16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9-411E-A0B3-BB1EECAEC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13632"/>
        <c:axId val="132615168"/>
      </c:barChart>
      <c:catAx>
        <c:axId val="13261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 normalizeH="0" baseline="0"/>
            </a:pPr>
            <a:endParaRPr lang="cs-CZ"/>
          </a:p>
        </c:txPr>
        <c:crossAx val="132615168"/>
        <c:crosses val="autoZero"/>
        <c:auto val="1"/>
        <c:lblAlgn val="ctr"/>
        <c:lblOffset val="100"/>
        <c:noMultiLvlLbl val="0"/>
      </c:catAx>
      <c:valAx>
        <c:axId val="132615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13261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91442573874933"/>
          <c:y val="0.33991635674757437"/>
          <c:w val="0.23256738337087848"/>
          <c:h val="0.26246044145484243"/>
        </c:manualLayout>
      </c:layout>
      <c:overlay val="0"/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8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5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06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81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6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7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0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8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69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3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0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5CBB07-13B5-481A-B763-B143C43E2C60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1421-A14E-4477-BD04-AEA247F5D5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21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evomat.cz/praha/jidlo-a-piti/pizza-a-italska-kuchyne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zeny.e15.cz/clanek/pro-zdravi/nejhorsi-neresti-ceske-kuchy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ved=0ahUKEwjyzdrCobDTAhXFliwKHYYQCnkQjRwIBw&amp;url=http://skinnyms.com/summery-gazpacho-clean-eating-recipe/&amp;psig=AFQjCNGstcsFvGNC2wnECux9EkLXSoc_NA&amp;ust=1492682235053862&amp;cad=rjt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apetitonline.cz/recepty/8895-halusky-s-brynzou-a-slaninou.html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zdroj.cz/698-pivo-radegast-orosi-nove-pullitr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atplaystayspain.com/blog/eat-play-stay-spain-a-story-of-tapas-part-2-jamon-serrano-or-jamon-iberico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Gastronomické zvyklosti různých národů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Lucie </a:t>
            </a:r>
            <a:r>
              <a:rPr lang="cs-CZ" dirty="0" err="1" smtClean="0"/>
              <a:t>Bugalová</a:t>
            </a:r>
            <a:endParaRPr lang="cs-CZ" dirty="0" smtClean="0"/>
          </a:p>
          <a:p>
            <a:r>
              <a:rPr lang="cs-CZ" dirty="0" smtClean="0"/>
              <a:t>2016/2017</a:t>
            </a:r>
          </a:p>
          <a:p>
            <a:r>
              <a:rPr lang="cs-CZ" dirty="0" smtClean="0"/>
              <a:t>NS2</a:t>
            </a:r>
            <a:endParaRPr lang="cs-CZ" dirty="0"/>
          </a:p>
        </p:txBody>
      </p:sp>
      <p:pic>
        <p:nvPicPr>
          <p:cNvPr id="1026" name="Picture 2" descr="http://papu.ssss.cz/Logo%20s%c5%a1ss%20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56" y="3686354"/>
            <a:ext cx="3494024" cy="25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Gastronomické zvyklosti Korejců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etiketa stolování</a:t>
            </a:r>
          </a:p>
          <a:p>
            <a:pPr>
              <a:buBlip>
                <a:blip r:embed="rId2"/>
              </a:buBlip>
            </a:pPr>
            <a:r>
              <a:rPr lang="cs-CZ" dirty="0"/>
              <a:t>z</a:t>
            </a:r>
            <a:r>
              <a:rPr lang="cs-CZ" dirty="0" smtClean="0"/>
              <a:t>vyk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Oblíbené jídla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r</a:t>
            </a:r>
            <a:r>
              <a:rPr lang="cs-CZ" dirty="0" smtClean="0"/>
              <a:t>ýže</a:t>
            </a:r>
          </a:p>
          <a:p>
            <a:pPr>
              <a:buBlip>
                <a:blip r:embed="rId2"/>
              </a:buBlip>
            </a:pPr>
            <a:r>
              <a:rPr lang="cs-CZ" dirty="0" err="1"/>
              <a:t>k</a:t>
            </a:r>
            <a:r>
              <a:rPr lang="cs-CZ" dirty="0" err="1" smtClean="0"/>
              <a:t>imchi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err="1" smtClean="0"/>
              <a:t>bibimbap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Korejská kuchyně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2" y="3823640"/>
            <a:ext cx="3431354" cy="27062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324113"/>
            <a:ext cx="3827270" cy="2541307"/>
          </a:xfrm>
          <a:prstGeom prst="rect">
            <a:avLst/>
          </a:prstGeom>
        </p:spPr>
      </p:pic>
      <p:pic>
        <p:nvPicPr>
          <p:cNvPr id="7170" name="Picture 2" descr="Výsledek obrázku pro korea flag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28" y="412521"/>
            <a:ext cx="1782399" cy="11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Regionální kuchyně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 Pekingská – severní Čína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Kantonská – jižní Čína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dirty="0" err="1" smtClean="0"/>
              <a:t>Anchujenská</a:t>
            </a:r>
            <a:r>
              <a:rPr lang="cs-CZ" dirty="0" smtClean="0"/>
              <a:t> – horská oblast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Šanghajská – východní Čína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dirty="0" err="1" smtClean="0"/>
              <a:t>Sečuánská</a:t>
            </a:r>
            <a:r>
              <a:rPr lang="cs-CZ" dirty="0" smtClean="0"/>
              <a:t> – jihozápadní Čína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dirty="0" err="1" smtClean="0"/>
              <a:t>Chunanská</a:t>
            </a:r>
            <a:r>
              <a:rPr lang="cs-CZ" dirty="0" smtClean="0"/>
              <a:t> – střední Čína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dirty="0" err="1" smtClean="0"/>
              <a:t>Fuťienská</a:t>
            </a:r>
            <a:r>
              <a:rPr lang="cs-CZ" dirty="0" smtClean="0"/>
              <a:t> – jihovýchodní Čína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Gastronomické zvyklosti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6343073" y="2507550"/>
            <a:ext cx="5181601" cy="36805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 estetická úprava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jídelní hůlky a lžíce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servírovaní pokrmů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podávaní nápojů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Čínská kuchyně </a:t>
            </a:r>
            <a:endParaRPr lang="cs-CZ" sz="3100" b="1" dirty="0"/>
          </a:p>
        </p:txBody>
      </p:sp>
      <p:pic>
        <p:nvPicPr>
          <p:cNvPr id="1028" name="Picture 4" descr="Výsledek obrázku pro chinese te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14" y="3616002"/>
            <a:ext cx="3127203" cy="27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hina flag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19" y="571341"/>
            <a:ext cx="14630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845127" y="908136"/>
            <a:ext cx="5156200" cy="943925"/>
          </a:xfrm>
        </p:spPr>
        <p:txBody>
          <a:bodyPr/>
          <a:lstStyle/>
          <a:p>
            <a:r>
              <a:rPr lang="cs-CZ" dirty="0"/>
              <a:t>Nejdůležitější přísady a suroviny čínské </a:t>
            </a:r>
            <a:r>
              <a:rPr lang="cs-CZ" dirty="0" smtClean="0"/>
              <a:t>kuchyně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45127" y="2029968"/>
            <a:ext cx="5156200" cy="415810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 bambusové </a:t>
            </a:r>
            <a:r>
              <a:rPr lang="cs-CZ" dirty="0"/>
              <a:t>výhonky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čínské </a:t>
            </a:r>
            <a:r>
              <a:rPr lang="cs-CZ" dirty="0"/>
              <a:t>houby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dirty="0" err="1" smtClean="0"/>
              <a:t>sečuánský</a:t>
            </a:r>
            <a:r>
              <a:rPr lang="cs-CZ" dirty="0" smtClean="0"/>
              <a:t> </a:t>
            </a:r>
            <a:r>
              <a:rPr lang="cs-CZ" dirty="0"/>
              <a:t>pepř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sójová </a:t>
            </a:r>
            <a:r>
              <a:rPr lang="cs-CZ" dirty="0"/>
              <a:t>omáčka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zázvor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 smtClean="0"/>
              <a:t> tofu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 smtClean="0"/>
              <a:t> nudle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172199" y="908136"/>
            <a:ext cx="5181601" cy="943925"/>
          </a:xfrm>
        </p:spPr>
        <p:txBody>
          <a:bodyPr/>
          <a:lstStyle/>
          <a:p>
            <a:r>
              <a:rPr lang="cs-CZ" dirty="0" smtClean="0"/>
              <a:t>Nejznámější čínské pokrmy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6172200" y="2029968"/>
            <a:ext cx="5181601" cy="415810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 pekingská </a:t>
            </a:r>
            <a:r>
              <a:rPr lang="cs-CZ" dirty="0"/>
              <a:t>polévka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čínské </a:t>
            </a:r>
            <a:r>
              <a:rPr lang="cs-CZ" dirty="0"/>
              <a:t>knedlíky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kantonské </a:t>
            </a:r>
            <a:r>
              <a:rPr lang="cs-CZ" dirty="0"/>
              <a:t>nudle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pekingská </a:t>
            </a:r>
            <a:r>
              <a:rPr lang="cs-CZ" dirty="0"/>
              <a:t>kachna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vepřové </a:t>
            </a:r>
            <a:r>
              <a:rPr lang="cs-CZ" dirty="0"/>
              <a:t>ve sladkokyselé omáčce</a:t>
            </a:r>
          </a:p>
          <a:p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50012" y="4179994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30" y="4283985"/>
            <a:ext cx="2081997" cy="20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897" y="458199"/>
            <a:ext cx="10515600" cy="81597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Průzkum oblíbenosti různých kuchyni </a:t>
            </a:r>
            <a:endParaRPr lang="cs-CZ" sz="32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104566648"/>
              </p:ext>
            </p:extLst>
          </p:nvPr>
        </p:nvGraphicFramePr>
        <p:xfrm>
          <a:off x="1420009" y="2090147"/>
          <a:ext cx="9207734" cy="417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965897" y="1274173"/>
            <a:ext cx="902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 smtClean="0"/>
              <a:t>Máte rádi českou kuchyni i přes to, že není zrovna nejzdravější?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1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46843"/>
            <a:ext cx="16631972" cy="61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94371547"/>
              </p:ext>
            </p:extLst>
          </p:nvPr>
        </p:nvGraphicFramePr>
        <p:xfrm>
          <a:off x="828014" y="966158"/>
          <a:ext cx="10489843" cy="51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>
          <a:xfrm>
            <a:off x="704685" y="517585"/>
            <a:ext cx="6317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Proč máte rádi českou kuchyni?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297428576"/>
              </p:ext>
            </p:extLst>
          </p:nvPr>
        </p:nvGraphicFramePr>
        <p:xfrm>
          <a:off x="266205" y="1000665"/>
          <a:ext cx="11332028" cy="545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710778" y="477445"/>
            <a:ext cx="4994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Jakou kuchyni upřednostňujete?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79914" y="228599"/>
            <a:ext cx="18680249" cy="68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407298455"/>
              </p:ext>
            </p:extLst>
          </p:nvPr>
        </p:nvGraphicFramePr>
        <p:xfrm>
          <a:off x="685618" y="228599"/>
          <a:ext cx="10808390" cy="626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4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745067"/>
            <a:ext cx="9144000" cy="5020733"/>
          </a:xfrm>
        </p:spPr>
        <p:txBody>
          <a:bodyPr/>
          <a:lstStyle/>
          <a:p>
            <a:pPr algn="l"/>
            <a:r>
              <a:rPr lang="sk-SK" sz="3200" dirty="0" smtClean="0">
                <a:solidFill>
                  <a:schemeClr val="tx1"/>
                </a:solidFill>
              </a:rPr>
              <a:t>Dotazy k obhajob</a:t>
            </a:r>
            <a:r>
              <a:rPr lang="cs-CZ" sz="3200" dirty="0" smtClean="0">
                <a:solidFill>
                  <a:schemeClr val="tx1"/>
                </a:solidFill>
              </a:rPr>
              <a:t>ě: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 kapitole Slovenská kuchyně (2.2) píšete, že populárními jídly jsou </a:t>
            </a:r>
            <a:r>
              <a:rPr lang="cs-CZ" dirty="0" err="1" smtClean="0">
                <a:solidFill>
                  <a:schemeClr val="tx1"/>
                </a:solidFill>
              </a:rPr>
              <a:t>strapačky</a:t>
            </a:r>
            <a:r>
              <a:rPr lang="cs-CZ" dirty="0" smtClean="0">
                <a:solidFill>
                  <a:schemeClr val="tx1"/>
                </a:solidFill>
              </a:rPr>
              <a:t> a halušky. Jaký je rozdíl v těchto jídlech?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Kapitola 2.3 a 2.4 jsou věnovány španělské a italské kuchyni. Mají tyto národy nějaké speciální či známé nápoje?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K čemu se používá pravá svíčková z hovězího masa. Jaká část hovězího se používá ke svíčkové omáčce? 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Gastronomie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společenská věda zabývající se kuchařským uměním</a:t>
            </a:r>
          </a:p>
          <a:p>
            <a:r>
              <a:rPr lang="cs-CZ" dirty="0"/>
              <a:t>z</a:t>
            </a:r>
            <a:r>
              <a:rPr lang="cs-CZ" dirty="0" smtClean="0"/>
              <a:t>koumání vztahu mezi kulturou a jídlem</a:t>
            </a:r>
          </a:p>
          <a:p>
            <a:r>
              <a:rPr lang="cs-CZ" dirty="0" smtClean="0"/>
              <a:t>věnuje se přípravě jídla a jeho konzumaci</a:t>
            </a:r>
          </a:p>
          <a:p>
            <a:r>
              <a:rPr lang="cs-CZ" dirty="0"/>
              <a:t>s</a:t>
            </a:r>
            <a:r>
              <a:rPr lang="cs-CZ" dirty="0" smtClean="0"/>
              <a:t>travování a sestavování jídelních a nápojových lístků</a:t>
            </a:r>
          </a:p>
          <a:p>
            <a:r>
              <a:rPr lang="cs-CZ" dirty="0"/>
              <a:t>e</a:t>
            </a:r>
            <a:r>
              <a:rPr lang="cs-CZ" dirty="0" smtClean="0"/>
              <a:t>nergetické a biologické hodnoty živin</a:t>
            </a:r>
          </a:p>
          <a:p>
            <a:r>
              <a:rPr lang="cs-CZ" dirty="0"/>
              <a:t>t</a:t>
            </a:r>
            <a:r>
              <a:rPr lang="cs-CZ" dirty="0" smtClean="0"/>
              <a:t>echnologickými postupy</a:t>
            </a:r>
          </a:p>
          <a:p>
            <a:r>
              <a:rPr lang="cs-CZ" dirty="0" smtClean="0"/>
              <a:t>pestrost a sezónnost pokrmů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Gastronomické zvyklostí Evropanů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</a:t>
            </a:r>
            <a:r>
              <a:rPr lang="cs-CZ" dirty="0" smtClean="0"/>
              <a:t>eská kuchyně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lovenská kuchyně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š</a:t>
            </a:r>
            <a:r>
              <a:rPr lang="cs-CZ" dirty="0" smtClean="0"/>
              <a:t>panělská kuchyně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talská kuchyně</a:t>
            </a:r>
            <a:endParaRPr lang="cs-CZ" dirty="0"/>
          </a:p>
        </p:txBody>
      </p:sp>
      <p:pic>
        <p:nvPicPr>
          <p:cNvPr id="1026" name="Picture 2" descr="Výsledek obrázku pro česká kuchyně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7" y="1691322"/>
            <a:ext cx="2897620" cy="19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halušk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7" y="1691322"/>
            <a:ext cx="2972667" cy="19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gazpach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7" y="3845026"/>
            <a:ext cx="2897620" cy="17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italska kuchyně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7" y="3845026"/>
            <a:ext cx="2972667" cy="17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5" y="3313355"/>
            <a:ext cx="4258844" cy="2874720"/>
          </a:xfrm>
          <a:prstGeom prst="rect">
            <a:avLst/>
          </a:prstGeom>
        </p:spPr>
      </p:pic>
      <p:pic>
        <p:nvPicPr>
          <p:cNvPr id="2050" name="Picture 2" descr="Výsledek obrázku pro pivo radega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88" y="537884"/>
            <a:ext cx="3828193" cy="60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829104" y="1273737"/>
            <a:ext cx="5156200" cy="825699"/>
          </a:xfrm>
        </p:spPr>
        <p:txBody>
          <a:bodyPr/>
          <a:lstStyle/>
          <a:p>
            <a:r>
              <a:rPr lang="cs-CZ" dirty="0" smtClean="0"/>
              <a:t>Gastronomické zvyklosti Čechů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29104" y="2293075"/>
            <a:ext cx="5156200" cy="3680525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polévky</a:t>
            </a:r>
          </a:p>
          <a:p>
            <a:pPr>
              <a:buBlip>
                <a:blip r:embed="rId4"/>
              </a:buBlip>
            </a:pPr>
            <a:r>
              <a:rPr lang="cs-CZ" dirty="0"/>
              <a:t>h</a:t>
            </a:r>
            <a:r>
              <a:rPr lang="cs-CZ" dirty="0" smtClean="0"/>
              <a:t>lavní jídla</a:t>
            </a:r>
          </a:p>
          <a:p>
            <a:pPr>
              <a:buBlip>
                <a:blip r:embed="rId4"/>
              </a:buBlip>
            </a:pPr>
            <a:r>
              <a:rPr lang="cs-CZ" dirty="0"/>
              <a:t>o</a:t>
            </a:r>
            <a:r>
              <a:rPr lang="cs-CZ" dirty="0" smtClean="0"/>
              <a:t>máčky</a:t>
            </a:r>
          </a:p>
          <a:p>
            <a:pPr>
              <a:buBlip>
                <a:blip r:embed="rId4"/>
              </a:buBlip>
            </a:pPr>
            <a:r>
              <a:rPr lang="cs-CZ" dirty="0"/>
              <a:t>p</a:t>
            </a:r>
            <a:r>
              <a:rPr lang="cs-CZ" dirty="0" smtClean="0"/>
              <a:t>řílohy</a:t>
            </a:r>
          </a:p>
          <a:p>
            <a:pPr>
              <a:buBlip>
                <a:blip r:embed="rId4"/>
              </a:buBlip>
            </a:pPr>
            <a:r>
              <a:rPr lang="cs-CZ" dirty="0"/>
              <a:t>p</a:t>
            </a:r>
            <a:r>
              <a:rPr lang="cs-CZ" dirty="0" smtClean="0"/>
              <a:t>ivo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5505315" y="1267774"/>
            <a:ext cx="5181601" cy="825698"/>
          </a:xfrm>
        </p:spPr>
        <p:txBody>
          <a:bodyPr/>
          <a:lstStyle/>
          <a:p>
            <a:r>
              <a:rPr lang="cs-CZ" dirty="0" smtClean="0"/>
              <a:t>Nejtypičtější jídla české kuchyně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5505314" y="2287111"/>
            <a:ext cx="5181601" cy="3680525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 err="1" smtClean="0"/>
              <a:t>vepřo</a:t>
            </a:r>
            <a:r>
              <a:rPr lang="cs-CZ" dirty="0" smtClean="0"/>
              <a:t>-knedlo-zelo</a:t>
            </a:r>
          </a:p>
          <a:p>
            <a:pPr>
              <a:buBlip>
                <a:blip r:embed="rId4"/>
              </a:buBlip>
            </a:pPr>
            <a:r>
              <a:rPr lang="cs-CZ" dirty="0"/>
              <a:t>s</a:t>
            </a:r>
            <a:r>
              <a:rPr lang="cs-CZ" dirty="0" smtClean="0"/>
              <a:t>víčková na smetaně</a:t>
            </a:r>
          </a:p>
          <a:p>
            <a:pPr>
              <a:buBlip>
                <a:blip r:embed="rId4"/>
              </a:buBlip>
            </a:pPr>
            <a:r>
              <a:rPr lang="cs-CZ" dirty="0"/>
              <a:t>v</a:t>
            </a:r>
            <a:r>
              <a:rPr lang="cs-CZ" dirty="0" smtClean="0"/>
              <a:t>epřový řízek</a:t>
            </a:r>
          </a:p>
          <a:p>
            <a:pPr>
              <a:buBlip>
                <a:blip r:embed="rId4"/>
              </a:buBlip>
            </a:pPr>
            <a:r>
              <a:rPr lang="cs-CZ" dirty="0"/>
              <a:t>r</a:t>
            </a:r>
            <a:r>
              <a:rPr lang="cs-CZ" dirty="0" smtClean="0"/>
              <a:t>ajská omáčka</a:t>
            </a:r>
          </a:p>
          <a:p>
            <a:pPr>
              <a:buBlip>
                <a:blip r:embed="rId4"/>
              </a:buBlip>
            </a:pPr>
            <a:r>
              <a:rPr lang="cs-CZ" dirty="0"/>
              <a:t>k</a:t>
            </a:r>
            <a:r>
              <a:rPr lang="cs-CZ" dirty="0" smtClean="0"/>
              <a:t>apr s bramborovým salátem</a:t>
            </a:r>
          </a:p>
          <a:p>
            <a:pPr>
              <a:buBlip>
                <a:blip r:embed="rId4"/>
              </a:buBlip>
            </a:pPr>
            <a:r>
              <a:rPr lang="cs-CZ" dirty="0"/>
              <a:t>o</a:t>
            </a:r>
            <a:r>
              <a:rPr lang="cs-CZ" dirty="0" smtClean="0"/>
              <a:t>vocné knedlíky</a:t>
            </a: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Česká kuchyně</a:t>
            </a:r>
            <a:endParaRPr lang="cs-CZ" b="1" dirty="0"/>
          </a:p>
        </p:txBody>
      </p:sp>
      <p:pic>
        <p:nvPicPr>
          <p:cNvPr id="2052" name="Picture 4" descr="Výsledek obrázku pro czech flag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23" y="407786"/>
            <a:ext cx="1496898" cy="9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1" y="1455363"/>
            <a:ext cx="2724150" cy="3467100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Gastronomické zvyklostí Slováků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cs-CZ" dirty="0"/>
              <a:t>p</a:t>
            </a:r>
            <a:r>
              <a:rPr lang="cs-CZ" dirty="0" smtClean="0"/>
              <a:t>olévky</a:t>
            </a:r>
          </a:p>
          <a:p>
            <a:pPr>
              <a:buBlip>
                <a:blip r:embed="rId3"/>
              </a:buBlip>
            </a:pPr>
            <a:r>
              <a:rPr lang="cs-CZ" dirty="0"/>
              <a:t>s</a:t>
            </a:r>
            <a:r>
              <a:rPr lang="cs-CZ" dirty="0" smtClean="0"/>
              <a:t>lovenské speciality</a:t>
            </a:r>
          </a:p>
          <a:p>
            <a:pPr>
              <a:buBlip>
                <a:blip r:embed="rId3"/>
              </a:buBlip>
            </a:pPr>
            <a:r>
              <a:rPr lang="cs-CZ" dirty="0" err="1"/>
              <a:t>ž</a:t>
            </a:r>
            <a:r>
              <a:rPr lang="cs-CZ" dirty="0" err="1" smtClean="0"/>
              <a:t>inčica</a:t>
            </a:r>
            <a:r>
              <a:rPr lang="cs-CZ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tvrdý alkohol</a:t>
            </a:r>
          </a:p>
          <a:p>
            <a:pPr>
              <a:buBlip>
                <a:blip r:embed="rId3"/>
              </a:buBlip>
            </a:pPr>
            <a:r>
              <a:rPr lang="cs-CZ" dirty="0"/>
              <a:t>n</a:t>
            </a:r>
            <a:r>
              <a:rPr lang="cs-CZ" dirty="0" smtClean="0"/>
              <a:t>ealkoholické nápoje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Typická slovenská jídla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cs-CZ" dirty="0"/>
              <a:t>h</a:t>
            </a:r>
            <a:r>
              <a:rPr lang="cs-CZ" dirty="0" smtClean="0"/>
              <a:t>alušky </a:t>
            </a:r>
          </a:p>
          <a:p>
            <a:pPr>
              <a:buBlip>
                <a:blip r:embed="rId3"/>
              </a:buBlip>
            </a:pPr>
            <a:r>
              <a:rPr lang="cs-CZ" dirty="0" err="1"/>
              <a:t>ž</a:t>
            </a:r>
            <a:r>
              <a:rPr lang="cs-CZ" dirty="0" err="1" smtClean="0"/>
              <a:t>ivanka</a:t>
            </a:r>
            <a:endParaRPr lang="cs-CZ" dirty="0" smtClean="0"/>
          </a:p>
          <a:p>
            <a:pPr>
              <a:buBlip>
                <a:blip r:embed="rId3"/>
              </a:buBlip>
            </a:pPr>
            <a:r>
              <a:rPr lang="cs-CZ" dirty="0" err="1"/>
              <a:t>o</a:t>
            </a:r>
            <a:r>
              <a:rPr lang="cs-CZ" dirty="0" err="1" smtClean="0"/>
              <a:t>štěpok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Slovenská kuchyně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r="30098"/>
          <a:stretch/>
        </p:blipFill>
        <p:spPr>
          <a:xfrm>
            <a:off x="8293957" y="3460078"/>
            <a:ext cx="2754146" cy="3179819"/>
          </a:xfrm>
          <a:prstGeom prst="rect">
            <a:avLst/>
          </a:prstGeom>
        </p:spPr>
      </p:pic>
      <p:pic>
        <p:nvPicPr>
          <p:cNvPr id="3076" name="Picture 4" descr="Výsledek obrázku pro slovakia flag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1" y="529737"/>
            <a:ext cx="150110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jamon serrano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4" y="3190293"/>
            <a:ext cx="3434640" cy="34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Gastronomické zvyklosti Španělů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Stravovací zvyklosti se výrazně liší od naších.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polévky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hlavní jídlo dne</a:t>
            </a:r>
          </a:p>
          <a:p>
            <a:pPr>
              <a:buBlip>
                <a:blip r:embed="rId4"/>
              </a:buBlip>
            </a:pPr>
            <a:r>
              <a:rPr lang="cs-CZ" dirty="0"/>
              <a:t>t</a:t>
            </a:r>
            <a:r>
              <a:rPr lang="cs-CZ" dirty="0" smtClean="0"/>
              <a:t>ypické jídlo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večeře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Španělské speciality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cs-CZ" dirty="0" err="1" smtClean="0"/>
              <a:t>Tapas</a:t>
            </a:r>
            <a:endParaRPr lang="cs-CZ" dirty="0" smtClean="0"/>
          </a:p>
          <a:p>
            <a:pPr>
              <a:buBlip>
                <a:blip r:embed="rId4"/>
              </a:buBlip>
            </a:pPr>
            <a:r>
              <a:rPr lang="cs-CZ" dirty="0" err="1" smtClean="0"/>
              <a:t>Cocido</a:t>
            </a:r>
            <a:r>
              <a:rPr lang="cs-CZ" dirty="0" smtClean="0"/>
              <a:t> </a:t>
            </a:r>
            <a:r>
              <a:rPr lang="cs-CZ" dirty="0" err="1" smtClean="0"/>
              <a:t>madrileno</a:t>
            </a:r>
            <a:endParaRPr lang="cs-CZ" dirty="0" smtClean="0"/>
          </a:p>
          <a:p>
            <a:pPr>
              <a:buBlip>
                <a:blip r:embed="rId4"/>
              </a:buBlip>
            </a:pPr>
            <a:r>
              <a:rPr lang="cs-CZ" dirty="0" err="1" smtClean="0"/>
              <a:t>Sobresada</a:t>
            </a:r>
            <a:endParaRPr lang="cs-CZ" dirty="0" smtClean="0"/>
          </a:p>
          <a:p>
            <a:pPr>
              <a:buBlip>
                <a:blip r:embed="rId4"/>
              </a:buBlip>
            </a:pPr>
            <a:r>
              <a:rPr lang="cs-CZ" dirty="0" smtClean="0"/>
              <a:t>Paella</a:t>
            </a:r>
          </a:p>
          <a:p>
            <a:pPr>
              <a:buBlip>
                <a:blip r:embed="rId4"/>
              </a:buBlip>
            </a:pPr>
            <a:r>
              <a:rPr lang="cs-CZ" dirty="0" err="1" smtClean="0"/>
              <a:t>Gazpacho</a:t>
            </a:r>
            <a:endParaRPr lang="cs-CZ" dirty="0" smtClean="0"/>
          </a:p>
          <a:p>
            <a:pPr>
              <a:buBlip>
                <a:blip r:embed="rId4"/>
              </a:buBlip>
            </a:pPr>
            <a:r>
              <a:rPr lang="cs-CZ" dirty="0" err="1" smtClean="0"/>
              <a:t>jamon</a:t>
            </a:r>
            <a:r>
              <a:rPr lang="cs-CZ" dirty="0" smtClean="0"/>
              <a:t> </a:t>
            </a:r>
            <a:r>
              <a:rPr lang="cs-CZ" dirty="0" err="1" smtClean="0"/>
              <a:t>serrano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Španělská kuchyně </a:t>
            </a:r>
            <a:endParaRPr lang="cs-CZ" b="1" dirty="0"/>
          </a:p>
        </p:txBody>
      </p:sp>
      <p:pic>
        <p:nvPicPr>
          <p:cNvPr id="4100" name="Picture 4" descr="Výsledek obrázku pro espanol flag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04" y="547959"/>
            <a:ext cx="1318223" cy="9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Gastronomické zvyklostí Italů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s</a:t>
            </a:r>
            <a:r>
              <a:rPr lang="cs-CZ" dirty="0" smtClean="0"/>
              <a:t>nídaně</a:t>
            </a:r>
          </a:p>
          <a:p>
            <a:pPr>
              <a:buBlip>
                <a:blip r:embed="rId2"/>
              </a:buBlip>
            </a:pPr>
            <a:r>
              <a:rPr lang="cs-CZ" dirty="0"/>
              <a:t>o</a:t>
            </a:r>
            <a:r>
              <a:rPr lang="cs-CZ" dirty="0" smtClean="0"/>
              <a:t>běd (</a:t>
            </a:r>
            <a:r>
              <a:rPr lang="cs-CZ" dirty="0" err="1" smtClean="0"/>
              <a:t>pranzo</a:t>
            </a:r>
            <a:r>
              <a:rPr lang="cs-CZ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večeře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Nejběžnější italská jídla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p</a:t>
            </a:r>
            <a:r>
              <a:rPr lang="cs-CZ" dirty="0" smtClean="0"/>
              <a:t>izza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</a:t>
            </a:r>
            <a:r>
              <a:rPr lang="cs-CZ" dirty="0"/>
              <a:t>ě</a:t>
            </a:r>
            <a:r>
              <a:rPr lang="cs-CZ" dirty="0" smtClean="0"/>
              <a:t>stoviny</a:t>
            </a: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Italská kuchyně</a:t>
            </a:r>
            <a:endParaRPr lang="cs-CZ" sz="28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30" y="3711916"/>
            <a:ext cx="4195111" cy="2423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09" y="3473745"/>
            <a:ext cx="3108418" cy="2661267"/>
          </a:xfrm>
          <a:prstGeom prst="rect">
            <a:avLst/>
          </a:prstGeom>
        </p:spPr>
      </p:pic>
      <p:pic>
        <p:nvPicPr>
          <p:cNvPr id="5124" name="Picture 4" descr="Výsledek obrázku pro italian flag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81" y="559446"/>
            <a:ext cx="1411327" cy="8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Gastronomické zvyklosti Asiatů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Japonská kuchyně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Korejská kuchyně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Čínská kuchyně</a:t>
            </a:r>
          </a:p>
          <a:p>
            <a:endParaRPr lang="cs-CZ" dirty="0"/>
          </a:p>
        </p:txBody>
      </p:sp>
      <p:pic>
        <p:nvPicPr>
          <p:cNvPr id="1026" name="Picture 2" descr="Výsledek obrázku pro sak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77" y="1691323"/>
            <a:ext cx="2759748" cy="15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75" y="2899918"/>
            <a:ext cx="2674852" cy="19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řiprava na wo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91" y="3783953"/>
            <a:ext cx="3030560" cy="18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9852">
            <a:off x="9338506" y="2194027"/>
            <a:ext cx="2837511" cy="1889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69" y="3954980"/>
            <a:ext cx="3757108" cy="2483203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Gastronomické zvyklosti Japonců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cs-CZ" dirty="0"/>
              <a:t>j</a:t>
            </a:r>
            <a:r>
              <a:rPr lang="cs-CZ" dirty="0" smtClean="0"/>
              <a:t>ídelní hůlky místo příboru</a:t>
            </a:r>
          </a:p>
          <a:p>
            <a:pPr>
              <a:buBlip>
                <a:blip r:embed="rId4"/>
              </a:buBlip>
            </a:pPr>
            <a:r>
              <a:rPr lang="cs-CZ" dirty="0"/>
              <a:t>t</a:t>
            </a:r>
            <a:r>
              <a:rPr lang="cs-CZ" dirty="0" smtClean="0"/>
              <a:t>radiční japonské stolování</a:t>
            </a:r>
          </a:p>
          <a:p>
            <a:pPr>
              <a:buBlip>
                <a:blip r:embed="rId4"/>
              </a:buBlip>
            </a:pPr>
            <a:r>
              <a:rPr lang="cs-CZ" dirty="0"/>
              <a:t>p</a:t>
            </a:r>
            <a:r>
              <a:rPr lang="cs-CZ" dirty="0" smtClean="0"/>
              <a:t>odávání jídla</a:t>
            </a:r>
          </a:p>
          <a:p>
            <a:pPr>
              <a:buBlip>
                <a:blip r:embed="rId4"/>
              </a:buBlip>
            </a:pPr>
            <a:r>
              <a:rPr lang="cs-CZ" dirty="0"/>
              <a:t>j</a:t>
            </a:r>
            <a:r>
              <a:rPr lang="cs-CZ" dirty="0" smtClean="0"/>
              <a:t>aponské víno saké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Sushi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nižší kvalita</a:t>
            </a:r>
          </a:p>
          <a:p>
            <a:pPr>
              <a:buBlip>
                <a:blip r:embed="rId4"/>
              </a:buBlip>
            </a:pPr>
            <a:r>
              <a:rPr lang="cs-CZ" dirty="0"/>
              <a:t>p</a:t>
            </a:r>
            <a:r>
              <a:rPr lang="cs-CZ" dirty="0" smtClean="0"/>
              <a:t>ojem </a:t>
            </a:r>
            <a:r>
              <a:rPr lang="cs-CZ" dirty="0" err="1" smtClean="0"/>
              <a:t>sushi</a:t>
            </a:r>
            <a:endParaRPr lang="cs-CZ" dirty="0" smtClean="0"/>
          </a:p>
          <a:p>
            <a:pPr>
              <a:buBlip>
                <a:blip r:embed="rId4"/>
              </a:buBlip>
            </a:pPr>
            <a:r>
              <a:rPr lang="cs-CZ" dirty="0"/>
              <a:t>p</a:t>
            </a:r>
            <a:r>
              <a:rPr lang="cs-CZ" dirty="0" smtClean="0"/>
              <a:t>ostup výroby </a:t>
            </a:r>
            <a:r>
              <a:rPr lang="cs-CZ" dirty="0" err="1" smtClean="0"/>
              <a:t>sushi</a:t>
            </a:r>
            <a:endParaRPr lang="cs-CZ" dirty="0" smtClean="0"/>
          </a:p>
          <a:p>
            <a:pPr>
              <a:buBlip>
                <a:blip r:embed="rId4"/>
              </a:buBlip>
            </a:pPr>
            <a:r>
              <a:rPr lang="cs-CZ" dirty="0"/>
              <a:t>d</a:t>
            </a:r>
            <a:r>
              <a:rPr lang="cs-CZ" dirty="0" smtClean="0"/>
              <a:t>ruhy </a:t>
            </a:r>
            <a:r>
              <a:rPr lang="cs-CZ" dirty="0" err="1" smtClean="0"/>
              <a:t>sushi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Japonská kuchyně</a:t>
            </a:r>
            <a:endParaRPr lang="cs-CZ" sz="2800" b="1" dirty="0"/>
          </a:p>
        </p:txBody>
      </p:sp>
      <p:pic>
        <p:nvPicPr>
          <p:cNvPr id="6148" name="Picture 4" descr="Výsledek obrázku pro japanese flag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56" y="411163"/>
            <a:ext cx="2033098" cy="12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367</TotalTime>
  <Words>356</Words>
  <Application>Microsoft Office PowerPoint</Application>
  <PresentationFormat>Širokoúhlá obrazovka</PresentationFormat>
  <Paragraphs>142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2</vt:lpstr>
      <vt:lpstr>HDOfficeLightV0</vt:lpstr>
      <vt:lpstr>Gastronomické zvyklosti různých národů</vt:lpstr>
      <vt:lpstr>Gastronomie</vt:lpstr>
      <vt:lpstr>Gastronomické zvyklostí Evropanů</vt:lpstr>
      <vt:lpstr>Česká kuchyně</vt:lpstr>
      <vt:lpstr>Slovenská kuchyně</vt:lpstr>
      <vt:lpstr>Španělská kuchyně </vt:lpstr>
      <vt:lpstr>Italská kuchyně</vt:lpstr>
      <vt:lpstr>Gastronomické zvyklosti Asiatů</vt:lpstr>
      <vt:lpstr>Japonská kuchyně</vt:lpstr>
      <vt:lpstr>Korejská kuchyně</vt:lpstr>
      <vt:lpstr>Čínská kuchyně </vt:lpstr>
      <vt:lpstr>Prezentace aplikace PowerPoint</vt:lpstr>
      <vt:lpstr>Průzkum oblíbenosti různých kuchyni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Gastronomické zvyklosti různých národů</dc:title>
  <dc:creator>student</dc:creator>
  <cp:lastModifiedBy>Pavel Viskup</cp:lastModifiedBy>
  <cp:revision>43</cp:revision>
  <dcterms:created xsi:type="dcterms:W3CDTF">2017-04-05T09:59:25Z</dcterms:created>
  <dcterms:modified xsi:type="dcterms:W3CDTF">2019-02-26T09:36:02Z</dcterms:modified>
</cp:coreProperties>
</file>