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5" r:id="rId2"/>
    <p:sldId id="256" r:id="rId3"/>
    <p:sldId id="267" r:id="rId4"/>
    <p:sldId id="257" r:id="rId5"/>
    <p:sldId id="269" r:id="rId6"/>
    <p:sldId id="292" r:id="rId7"/>
    <p:sldId id="291" r:id="rId8"/>
    <p:sldId id="268" r:id="rId9"/>
    <p:sldId id="293" r:id="rId10"/>
    <p:sldId id="295" r:id="rId11"/>
    <p:sldId id="294" r:id="rId12"/>
    <p:sldId id="296" r:id="rId13"/>
    <p:sldId id="297" r:id="rId14"/>
    <p:sldId id="299" r:id="rId15"/>
    <p:sldId id="300" r:id="rId16"/>
    <p:sldId id="298" r:id="rId17"/>
    <p:sldId id="301" r:id="rId18"/>
    <p:sldId id="302" r:id="rId19"/>
    <p:sldId id="303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2.xml"/><Relationship Id="rId7" Type="http://schemas.openxmlformats.org/officeDocument/2006/relationships/slide" Target="slide15.xml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11" Type="http://schemas.openxmlformats.org/officeDocument/2006/relationships/image" Target="../media/image6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729650"/>
              </p:ext>
            </p:extLst>
          </p:nvPr>
        </p:nvGraphicFramePr>
        <p:xfrm>
          <a:off x="819150" y="1033463"/>
          <a:ext cx="6888163" cy="547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Dokument" r:id="rId4" imgW="6076284" imgH="4833857" progId="Word.Document.12">
                  <p:embed/>
                </p:oleObj>
              </mc:Choice>
              <mc:Fallback>
                <p:oleObj name="Dokument" r:id="rId4" imgW="6076284" imgH="4833857" progId="Word.Document.12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33463"/>
                        <a:ext cx="6888163" cy="547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sestavuje ve spolupráci s provozním analytikem obchodní prognózy, rozpočty,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dohlíží na mzdy a vynaložené náklady,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sleduje vývoj nových výrobků, technických zařízení a přístrojů na trhu, které potřebuje pro práci svého úseku,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odpovědný za zpracování „standardů“ kvality a dohlíží na jejich dodržování,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přímo odpovědný za náklady celého úseku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musí ve spolupráci s kontrolorem vyhodnocovat výsledky prováděných kontrol.      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563074"/>
            <a:ext cx="827584" cy="129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07504" y="332656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Požadavky na </a:t>
            </a:r>
            <a:r>
              <a:rPr lang="cs-CZ" sz="3200" b="1" dirty="0">
                <a:latin typeface="+mj-lt"/>
              </a:rPr>
              <a:t>Food &amp; </a:t>
            </a:r>
            <a:r>
              <a:rPr lang="cs-CZ" sz="3200" b="1" dirty="0" err="1">
                <a:latin typeface="+mj-lt"/>
              </a:rPr>
              <a:t>Beverage</a:t>
            </a:r>
            <a:r>
              <a:rPr lang="cs-CZ" sz="3200" b="1" dirty="0">
                <a:latin typeface="+mj-lt"/>
              </a:rPr>
              <a:t> </a:t>
            </a:r>
            <a:r>
              <a:rPr lang="cs-CZ" sz="3200" b="1" dirty="0" err="1" smtClean="0">
                <a:latin typeface="+mj-lt"/>
              </a:rPr>
              <a:t>managera</a:t>
            </a:r>
            <a:r>
              <a:rPr lang="cs-CZ" sz="3200" b="1" dirty="0" smtClean="0">
                <a:latin typeface="+mj-lt"/>
              </a:rPr>
              <a:t>:</a:t>
            </a:r>
            <a:endParaRPr lang="cs-CZ" sz="3200" b="1" dirty="0">
              <a:latin typeface="+mj-lt"/>
            </a:endParaRPr>
          </a:p>
        </p:txBody>
      </p:sp>
      <p:pic>
        <p:nvPicPr>
          <p:cNvPr id="16386" name="Picture 2" descr="C:\Users\ucitel\AppData\Local\Microsoft\Windows\Temporary Internet Files\Content.IE5\I70GDUGF\MC90005648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618" y="1916832"/>
            <a:ext cx="3357643" cy="310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aoblený obdélník 1">
            <a:hlinkClick r:id="rId3" action="ppaction://hlinksldjump"/>
          </p:cNvPr>
          <p:cNvSpPr/>
          <p:nvPr/>
        </p:nvSpPr>
        <p:spPr>
          <a:xfrm>
            <a:off x="128232" y="1457420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valifikace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Zaoblený obdélník 4">
            <a:hlinkClick r:id="rId4" action="ppaction://hlinksldjump"/>
          </p:cNvPr>
          <p:cNvSpPr/>
          <p:nvPr/>
        </p:nvSpPr>
        <p:spPr>
          <a:xfrm>
            <a:off x="128232" y="3068960"/>
            <a:ext cx="2597470" cy="10143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Celkový projev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Zaoblený obdélník 5">
            <a:hlinkClick r:id="rId5" action="ppaction://hlinksldjump"/>
          </p:cNvPr>
          <p:cNvSpPr/>
          <p:nvPr/>
        </p:nvSpPr>
        <p:spPr>
          <a:xfrm>
            <a:off x="128232" y="5133964"/>
            <a:ext cx="2736304" cy="10829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latin typeface="+mj-lt"/>
              </a:rPr>
              <a:t>Sociální požadavky</a:t>
            </a:r>
            <a:endParaRPr lang="cs-CZ" sz="3200" dirty="0">
              <a:latin typeface="+mj-lt"/>
            </a:endParaRPr>
          </a:p>
        </p:txBody>
      </p:sp>
      <p:sp>
        <p:nvSpPr>
          <p:cNvPr id="7" name="Zaoblený obdélník 6">
            <a:hlinkClick r:id="rId6" action="ppaction://hlinksldjump"/>
          </p:cNvPr>
          <p:cNvSpPr/>
          <p:nvPr/>
        </p:nvSpPr>
        <p:spPr>
          <a:xfrm>
            <a:off x="6225613" y="4903724"/>
            <a:ext cx="273630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Věk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Zaoblený obdélník 8">
            <a:hlinkClick r:id="rId7" action="ppaction://hlinksldjump"/>
          </p:cNvPr>
          <p:cNvSpPr/>
          <p:nvPr/>
        </p:nvSpPr>
        <p:spPr>
          <a:xfrm>
            <a:off x="6228184" y="3068960"/>
            <a:ext cx="273630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Praktické zkušenosti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Zaoblený obdélník 9">
            <a:hlinkClick r:id="rId8" action="ppaction://hlinksldjump"/>
          </p:cNvPr>
          <p:cNvSpPr/>
          <p:nvPr/>
        </p:nvSpPr>
        <p:spPr>
          <a:xfrm>
            <a:off x="6228184" y="1457420"/>
            <a:ext cx="2736304" cy="10164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Jazykové znalosti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Zaoblený obdélník 10">
            <a:hlinkClick r:id="rId9" action="ppaction://hlinksldjump"/>
          </p:cNvPr>
          <p:cNvSpPr/>
          <p:nvPr/>
        </p:nvSpPr>
        <p:spPr>
          <a:xfrm>
            <a:off x="3167844" y="1052735"/>
            <a:ext cx="2736304" cy="8422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Rysy osobnosti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16890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97167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Požadovaná kvalifikace: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střední hotelová škola,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střední škola s gastronomickým zaměřením,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vysoká škola zaměřená na řízení lidských zdrojů.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Jazykové znalosti: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ngličtina slovem i písmem,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ěmčina slovem i písmem,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další světový jazyk (nejčastěji francouzština, ruština, italština aj.).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Celkový projev: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výborný zdravotní stav,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výhodou je </a:t>
            </a:r>
            <a:r>
              <a:rPr lang="cs-CZ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příjemný vzhled,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společenské vystupování (kontakt s hostem).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Praktické zkušenosti: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víceletá praxe v restauraci,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vhodné, pracoval-li jako asistent F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sym typeface="Symbol"/>
              </a:rPr>
              <a:t>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managera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Sociální požadavky: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měl by v rámci tréninkového programu být seznámen se zásadami zaměstnanecké politiky příslušného podniku.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Pracovní podmínky: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musí být připraven na nepravidelnou pracovní dobu.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Vyhovující věk: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záleží na cílech obchodní politiky,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manažeři ve věku 28 – 35 let jsou většinou velmi průbojní, nejsou zatím vázáni pracovními zkušenostmi a hledají nové cesty.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692696"/>
            <a:ext cx="88569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Rysy osobnosti: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důrazná osobnost, nápaditá a kreativní, ale také vybavená praktickými zkušenostmi,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dobrá schopnost úsudku,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znalosti podnikové psychologie,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prozíravost,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schopnosti organizační, řídící,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jistota v rozhodování,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umění vytýčit cíl a obhájit ho,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dokázat nadchnout podřízené apod.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Management v </a:t>
            </a:r>
            <a:r>
              <a:rPr lang="cs-CZ" sz="5400" smtClean="0">
                <a:solidFill>
                  <a:schemeClr val="tx1"/>
                </a:solidFill>
              </a:rPr>
              <a:t>hotelovém </a:t>
            </a:r>
            <a:br>
              <a:rPr lang="cs-CZ" sz="5400" smtClean="0">
                <a:solidFill>
                  <a:schemeClr val="tx1"/>
                </a:solidFill>
              </a:rPr>
            </a:br>
            <a:r>
              <a:rPr lang="cs-CZ" sz="5400" smtClean="0">
                <a:solidFill>
                  <a:schemeClr val="tx1"/>
                </a:solidFill>
              </a:rPr>
              <a:t>a </a:t>
            </a:r>
            <a:r>
              <a:rPr lang="cs-CZ" sz="5400" dirty="0" smtClean="0">
                <a:solidFill>
                  <a:schemeClr val="tx1"/>
                </a:solidFill>
              </a:rPr>
              <a:t>restauračním provozu</a:t>
            </a:r>
            <a:endParaRPr lang="cs-CZ" sz="5400" dirty="0">
              <a:solidFill>
                <a:schemeClr val="tx1"/>
              </a:solidFill>
            </a:endParaRPr>
          </a:p>
        </p:txBody>
      </p:sp>
      <p:pic>
        <p:nvPicPr>
          <p:cNvPr id="15363" name="Picture 3" descr="C:\Users\ucitel\AppData\Local\Microsoft\Windows\Temporary Internet Files\Content.IE5\UC6S5MKT\MC90005556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08920"/>
            <a:ext cx="3993646" cy="373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620688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Vymezení pojmu management</a:t>
            </a:r>
          </a:p>
        </p:txBody>
      </p:sp>
      <p:sp>
        <p:nvSpPr>
          <p:cNvPr id="4" name="Obdélník 3"/>
          <p:cNvSpPr/>
          <p:nvPr/>
        </p:nvSpPr>
        <p:spPr>
          <a:xfrm>
            <a:off x="395536" y="2060848"/>
            <a:ext cx="7992888" cy="3088798"/>
          </a:xfrm>
          <a:prstGeom prst="rect">
            <a:avLst/>
          </a:prstGeom>
        </p:spPr>
        <p:txBody>
          <a:bodyPr>
            <a:prstTxWarp prst="textInflate">
              <a:avLst/>
            </a:prstTxWarp>
            <a:spAutoFit/>
          </a:bodyPr>
          <a:lstStyle/>
          <a:p>
            <a:pPr algn="ctr"/>
            <a:r>
              <a:rPr lang="cs-CZ" sz="3200" dirty="0">
                <a:solidFill>
                  <a:srgbClr val="C00000"/>
                </a:solidFill>
                <a:latin typeface="+mj-lt"/>
              </a:rPr>
              <a:t>Soubor názorů, zkušeností, doručení, přístupů a metod, které vedoucí pracovníci </a:t>
            </a:r>
          </a:p>
          <a:p>
            <a:pPr algn="ctr"/>
            <a:r>
              <a:rPr lang="cs-CZ" sz="3200" dirty="0">
                <a:solidFill>
                  <a:srgbClr val="C00000"/>
                </a:solidFill>
                <a:latin typeface="+mj-lt"/>
              </a:rPr>
              <a:t>(manažeři) užívají ke zvládnutí specifických činností (manažerských funkcí), jež jsou nezbytné k dosažení podnikových záměrů.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683568" y="76470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512" y="620688"/>
            <a:ext cx="8712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latin typeface="+mj-lt"/>
              </a:rPr>
              <a:t>Hotelový </a:t>
            </a:r>
            <a:r>
              <a:rPr lang="cs-CZ" sz="3200" b="1" dirty="0" smtClean="0">
                <a:latin typeface="+mj-lt"/>
              </a:rPr>
              <a:t>management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Aby hotel mohl dobře fungovat,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musí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být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stanovená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hierarchie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jednotlivých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úseků, jasně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definované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kompetence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náplň práce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oblast zodpovědnosti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každého pracovníka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endParaRPr lang="cs-CZ" sz="3200" dirty="0"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Optimální počet pracovníků záleží především na velikosti, třídě a kategorii hotelu.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Velmi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důležitá je kvalita zaměstnanců, jejich vzdělání,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praxe,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ale i jejich osobní přístup k práci. </a:t>
            </a:r>
          </a:p>
          <a:p>
            <a:endParaRPr lang="cs-CZ" sz="3200" b="1" dirty="0"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683568" y="76470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79512" y="620688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latin typeface="+mj-lt"/>
              </a:rPr>
              <a:t>Food &amp; </a:t>
            </a:r>
            <a:r>
              <a:rPr lang="cs-CZ" sz="3200" b="1" dirty="0" err="1">
                <a:latin typeface="+mj-lt"/>
              </a:rPr>
              <a:t>Beverage</a:t>
            </a:r>
            <a:r>
              <a:rPr lang="cs-CZ" sz="3200" b="1" dirty="0">
                <a:latin typeface="+mj-lt"/>
              </a:rPr>
              <a:t> </a:t>
            </a:r>
            <a:r>
              <a:rPr lang="cs-CZ" sz="3200" b="1" dirty="0" err="1" smtClean="0">
                <a:latin typeface="+mj-lt"/>
              </a:rPr>
              <a:t>manager</a:t>
            </a:r>
            <a:r>
              <a:rPr lang="cs-CZ" sz="3200" b="1" dirty="0" smtClean="0"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zabezpečuje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správné fungování všech služeb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svém oddělení zaměřeném na jídlo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nápoje.</a:t>
            </a:r>
            <a:endParaRPr lang="cs-CZ" sz="3200" dirty="0">
              <a:latin typeface="+mj-lt"/>
            </a:endParaRPr>
          </a:p>
        </p:txBody>
      </p:sp>
      <p:sp>
        <p:nvSpPr>
          <p:cNvPr id="7" name="Zaoblený obdélník 6">
            <a:hlinkClick r:id="rId2" action="ppaction://hlinksldjump"/>
          </p:cNvPr>
          <p:cNvSpPr/>
          <p:nvPr/>
        </p:nvSpPr>
        <p:spPr>
          <a:xfrm>
            <a:off x="4788024" y="4388980"/>
            <a:ext cx="4104456" cy="1080120"/>
          </a:xfrm>
          <a:prstGeom prst="roundRect">
            <a:avLst/>
          </a:prstGeom>
          <a:solidFill>
            <a:srgbClr val="C0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cs-CZ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  <a:p>
            <a:pPr algn="ctr"/>
            <a: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POŽADAVKY  </a:t>
            </a:r>
          </a:p>
          <a:p>
            <a:pPr algn="ctr"/>
            <a:endParaRPr lang="cs-CZ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Zaoblený obdélník 7">
            <a:hlinkClick r:id="rId3" action="ppaction://hlinksldjump"/>
          </p:cNvPr>
          <p:cNvSpPr/>
          <p:nvPr/>
        </p:nvSpPr>
        <p:spPr>
          <a:xfrm>
            <a:off x="186408" y="4365104"/>
            <a:ext cx="4248472" cy="1080120"/>
          </a:xfrm>
          <a:prstGeom prst="roundRect">
            <a:avLst/>
          </a:prstGeom>
          <a:solidFill>
            <a:srgbClr val="C0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ÚKOLY </a:t>
            </a:r>
            <a:b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</a:br>
            <a: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A ODPOVĚDNOST</a:t>
            </a:r>
            <a:endParaRPr lang="cs-CZ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Zaoblený obdélník 8">
            <a:hlinkClick r:id="rId4" action="ppaction://hlinksldjump"/>
          </p:cNvPr>
          <p:cNvSpPr/>
          <p:nvPr/>
        </p:nvSpPr>
        <p:spPr>
          <a:xfrm>
            <a:off x="2627784" y="2708920"/>
            <a:ext cx="4212468" cy="1080120"/>
          </a:xfrm>
          <a:prstGeom prst="roundRect">
            <a:avLst/>
          </a:prstGeom>
          <a:solidFill>
            <a:srgbClr val="C00000"/>
          </a:solidFill>
          <a:ln>
            <a:solidFill>
              <a:schemeClr val="bg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VZTAH NADŘÍZENOSTI A PODŘÍZENOSTI</a:t>
            </a:r>
            <a:endParaRPr lang="cs-CZ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201865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znamená pojem Food &amp; 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Beverage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management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hlavní úkoly připadají Food &amp; 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Beverage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managerovi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komu je podřízen?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požadavky musí splňovat Food &amp; 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Beverage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cs-CZ" sz="32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manager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07504" y="332656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Vztah nadřízenosti a podřízenosti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Food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&amp;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Beverage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je přímo podřízen funkci na vrcholu organizační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struktury - podle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velikosti podniku generálnímu řediteli, řediteli,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majiteli, osobě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která se aktivně podílí na řízení obchodní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jednotky.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Food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&amp;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Beverage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manager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nadřízen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vedoucím: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restaurací, barů, kaváren, vináren,                                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etážových služeb,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kuchyně,</a:t>
            </a:r>
          </a:p>
          <a:p>
            <a:pPr marL="914400" lvl="1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banketního oddělení apod.               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87016" y="188640"/>
            <a:ext cx="88569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Úkoly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odpovědnost: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koordinaci celého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oddělení,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tará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dodržování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hlavních zásad obchodně-politické linie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podniku pro tento úsek,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jeho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práce 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spojena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těmito odděleními - účtárna, personální oddělení,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oddělení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public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relations, oddělení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provozních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analýz, nákupní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prodejní oddělení,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 rozumný nákup surovin, materiálu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nápojů pro potřebu výroby a prodeje,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 svědomité skladování a pečlivou přípravu produktů pro prodej v odbytových střediscích,          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074703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</TotalTime>
  <Words>472</Words>
  <Application>Microsoft Office PowerPoint</Application>
  <PresentationFormat>Předvádění na obrazovce (4:3)</PresentationFormat>
  <Paragraphs>85</Paragraphs>
  <Slides>19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6" baseType="lpstr">
      <vt:lpstr>Calibri</vt:lpstr>
      <vt:lpstr>Constantia</vt:lpstr>
      <vt:lpstr>Symbol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Management v hotelovém  a restauračním provozu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146</cp:revision>
  <dcterms:created xsi:type="dcterms:W3CDTF">2012-09-28T12:14:55Z</dcterms:created>
  <dcterms:modified xsi:type="dcterms:W3CDTF">2013-05-30T07:43:07Z</dcterms:modified>
</cp:coreProperties>
</file>