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5" r:id="rId2"/>
    <p:sldId id="256" r:id="rId3"/>
    <p:sldId id="267" r:id="rId4"/>
    <p:sldId id="257" r:id="rId5"/>
    <p:sldId id="298" r:id="rId6"/>
    <p:sldId id="299" r:id="rId7"/>
    <p:sldId id="291" r:id="rId8"/>
    <p:sldId id="292" r:id="rId9"/>
    <p:sldId id="300" r:id="rId10"/>
    <p:sldId id="293" r:id="rId11"/>
    <p:sldId id="294" r:id="rId12"/>
    <p:sldId id="295" r:id="rId13"/>
    <p:sldId id="296" r:id="rId14"/>
    <p:sldId id="297" r:id="rId15"/>
    <p:sldId id="301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11.xml"/><Relationship Id="rId1" Type="http://schemas.openxmlformats.org/officeDocument/2006/relationships/slide" Target="../slides/slide9.xml"/><Relationship Id="rId4" Type="http://schemas.openxmlformats.org/officeDocument/2006/relationships/slide" Target="../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01D9C3-52DF-477B-ABBC-BA3063259BF2}" type="doc">
      <dgm:prSet loTypeId="urn:microsoft.com/office/officeart/2009/layout/CircleArrowProcess" loCatId="cycle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96D0BC3B-4CA6-4D1B-BE32-4EC8A5AE9AC8}">
      <dgm:prSet phldrT="[Text]" custT="1"/>
      <dgm:spPr/>
      <dgm:t>
        <a:bodyPr/>
        <a:lstStyle/>
        <a:p>
          <a:r>
            <a:rPr lang="cs-CZ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Hotelová hospodyně</a:t>
          </a:r>
          <a:endParaRPr lang="cs-CZ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28793D-893C-450D-8689-F804C424CB8A}" type="parTrans" cxnId="{A44D4854-B83A-4264-9A2E-B69623B21B07}">
      <dgm:prSet/>
      <dgm:spPr/>
      <dgm:t>
        <a:bodyPr/>
        <a:lstStyle/>
        <a:p>
          <a:endParaRPr lang="cs-CZ"/>
        </a:p>
      </dgm:t>
    </dgm:pt>
    <dgm:pt modelId="{60F34F7E-E3F5-4449-8FF6-A92E6B850E11}" type="sibTrans" cxnId="{A44D4854-B83A-4264-9A2E-B69623B21B07}">
      <dgm:prSet/>
      <dgm:spPr/>
      <dgm:t>
        <a:bodyPr/>
        <a:lstStyle/>
        <a:p>
          <a:endParaRPr lang="cs-CZ"/>
        </a:p>
      </dgm:t>
    </dgm:pt>
    <dgm:pt modelId="{BAC58507-974F-41F5-AD72-BFE0D20B2FB6}">
      <dgm:prSet phldrT="[Text]" custT="1"/>
      <dgm:spPr/>
      <dgm:t>
        <a:bodyPr/>
        <a:lstStyle/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2" action="ppaction://hlinksldjump"/>
            </a:rPr>
            <a:t>Pokojská</a:t>
          </a:r>
          <a:endParaRPr lang="cs-CZ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D724783-DD21-482F-B7FC-083960723BFB}" type="parTrans" cxnId="{2B4A6F86-4A2B-4857-908E-F1554461EEEF}">
      <dgm:prSet/>
      <dgm:spPr/>
      <dgm:t>
        <a:bodyPr/>
        <a:lstStyle/>
        <a:p>
          <a:endParaRPr lang="cs-CZ"/>
        </a:p>
      </dgm:t>
    </dgm:pt>
    <dgm:pt modelId="{BD4F85FD-AF35-434F-9035-EF89D0EC9B2C}" type="sibTrans" cxnId="{2B4A6F86-4A2B-4857-908E-F1554461EEEF}">
      <dgm:prSet/>
      <dgm:spPr/>
      <dgm:t>
        <a:bodyPr/>
        <a:lstStyle/>
        <a:p>
          <a:endParaRPr lang="cs-CZ"/>
        </a:p>
      </dgm:t>
    </dgm:pt>
    <dgm:pt modelId="{FD232B39-C32E-4BBE-98F4-E0CA5ACE41AF}">
      <dgm:prSet phldrT="[Text]" custT="1"/>
      <dgm:spPr/>
      <dgm:t>
        <a:bodyPr/>
        <a:lstStyle/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  <a:t>Příruční pokojské</a:t>
          </a:r>
          <a:endParaRPr lang="cs-CZ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C24B695-89E3-43C8-B984-59B05D91ACA8}" type="parTrans" cxnId="{35FEDA7D-8D61-41C9-8650-440DA3625191}">
      <dgm:prSet/>
      <dgm:spPr/>
      <dgm:t>
        <a:bodyPr/>
        <a:lstStyle/>
        <a:p>
          <a:endParaRPr lang="cs-CZ"/>
        </a:p>
      </dgm:t>
    </dgm:pt>
    <dgm:pt modelId="{F091BF05-0B06-4C85-9668-C13E7EE91ED5}" type="sibTrans" cxnId="{35FEDA7D-8D61-41C9-8650-440DA3625191}">
      <dgm:prSet/>
      <dgm:spPr/>
      <dgm:t>
        <a:bodyPr/>
        <a:lstStyle/>
        <a:p>
          <a:endParaRPr lang="cs-CZ"/>
        </a:p>
      </dgm:t>
    </dgm:pt>
    <dgm:pt modelId="{B296D0E7-5E2E-43E4-89B3-2226131EA154}">
      <dgm:prSet phldrT="[Text]" custT="1"/>
      <dgm:spPr/>
      <dgm:t>
        <a:bodyPr/>
        <a:lstStyle/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4" action="ppaction://hlinksldjump"/>
            </a:rPr>
            <a:t>Pokojový zřízenec</a:t>
          </a:r>
          <a:endParaRPr lang="cs-CZ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242F13A-8100-4DEE-8A64-1C1020916699}" type="parTrans" cxnId="{4E8A76C6-666C-42D2-B796-3C8FB8DD2118}">
      <dgm:prSet/>
      <dgm:spPr/>
      <dgm:t>
        <a:bodyPr/>
        <a:lstStyle/>
        <a:p>
          <a:endParaRPr lang="cs-CZ"/>
        </a:p>
      </dgm:t>
    </dgm:pt>
    <dgm:pt modelId="{6409AF04-BBE0-42FE-A741-466924309561}" type="sibTrans" cxnId="{4E8A76C6-666C-42D2-B796-3C8FB8DD2118}">
      <dgm:prSet/>
      <dgm:spPr/>
      <dgm:t>
        <a:bodyPr/>
        <a:lstStyle/>
        <a:p>
          <a:endParaRPr lang="cs-CZ"/>
        </a:p>
      </dgm:t>
    </dgm:pt>
    <dgm:pt modelId="{533DCEA7-9D5E-4DB0-A3AC-FFD453AA71F9}" type="pres">
      <dgm:prSet presAssocID="{2E01D9C3-52DF-477B-ABBC-BA3063259BF2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5D280649-5353-44D9-AD80-C8609BF41F5D}" type="pres">
      <dgm:prSet presAssocID="{96D0BC3B-4CA6-4D1B-BE32-4EC8A5AE9AC8}" presName="Accent1" presStyleCnt="0"/>
      <dgm:spPr/>
    </dgm:pt>
    <dgm:pt modelId="{E7059AB5-73E3-45C0-8129-3E4EC7226A6C}" type="pres">
      <dgm:prSet presAssocID="{96D0BC3B-4CA6-4D1B-BE32-4EC8A5AE9AC8}" presName="Accent" presStyleLbl="node1" presStyleIdx="0" presStyleCnt="4"/>
      <dgm:spPr/>
    </dgm:pt>
    <dgm:pt modelId="{B8B219A0-4EDC-4834-98A1-0A3EC3E2C748}" type="pres">
      <dgm:prSet presAssocID="{96D0BC3B-4CA6-4D1B-BE32-4EC8A5AE9AC8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02CC4B3-1E9C-43DF-897B-709595402813}" type="pres">
      <dgm:prSet presAssocID="{BAC58507-974F-41F5-AD72-BFE0D20B2FB6}" presName="Accent2" presStyleCnt="0"/>
      <dgm:spPr/>
    </dgm:pt>
    <dgm:pt modelId="{30BFA7B0-9113-446A-86EE-A63673C29CEA}" type="pres">
      <dgm:prSet presAssocID="{BAC58507-974F-41F5-AD72-BFE0D20B2FB6}" presName="Accent" presStyleLbl="node1" presStyleIdx="1" presStyleCnt="4"/>
      <dgm:spPr/>
    </dgm:pt>
    <dgm:pt modelId="{A33197B4-DD63-4B75-A91E-9451969E2F01}" type="pres">
      <dgm:prSet presAssocID="{BAC58507-974F-41F5-AD72-BFE0D20B2FB6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DADAF08-5C63-42E7-BF85-49D16BB9A34A}" type="pres">
      <dgm:prSet presAssocID="{FD232B39-C32E-4BBE-98F4-E0CA5ACE41AF}" presName="Accent3" presStyleCnt="0"/>
      <dgm:spPr/>
    </dgm:pt>
    <dgm:pt modelId="{1D320A7B-AAEF-4686-8E1D-1287C0293294}" type="pres">
      <dgm:prSet presAssocID="{FD232B39-C32E-4BBE-98F4-E0CA5ACE41AF}" presName="Accent" presStyleLbl="node1" presStyleIdx="2" presStyleCnt="4"/>
      <dgm:spPr/>
    </dgm:pt>
    <dgm:pt modelId="{E6A44262-45C1-4CE0-B746-5722A06A257C}" type="pres">
      <dgm:prSet presAssocID="{FD232B39-C32E-4BBE-98F4-E0CA5ACE41AF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979C7FA-1F9C-49B8-83FD-C6C2CA32D7B9}" type="pres">
      <dgm:prSet presAssocID="{B296D0E7-5E2E-43E4-89B3-2226131EA154}" presName="Accent4" presStyleCnt="0"/>
      <dgm:spPr/>
    </dgm:pt>
    <dgm:pt modelId="{11EE2312-A809-4B23-BFA1-5003C3EE65D8}" type="pres">
      <dgm:prSet presAssocID="{B296D0E7-5E2E-43E4-89B3-2226131EA154}" presName="Accent" presStyleLbl="node1" presStyleIdx="3" presStyleCnt="4"/>
      <dgm:spPr/>
    </dgm:pt>
    <dgm:pt modelId="{544261C9-903F-4374-A4FC-23409D60B551}" type="pres">
      <dgm:prSet presAssocID="{B296D0E7-5E2E-43E4-89B3-2226131EA154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6D81019-FC51-4D31-A48F-C7E59A510F24}" type="presOf" srcId="{2E01D9C3-52DF-477B-ABBC-BA3063259BF2}" destId="{533DCEA7-9D5E-4DB0-A3AC-FFD453AA71F9}" srcOrd="0" destOrd="0" presId="urn:microsoft.com/office/officeart/2009/layout/CircleArrowProcess"/>
    <dgm:cxn modelId="{A44D4854-B83A-4264-9A2E-B69623B21B07}" srcId="{2E01D9C3-52DF-477B-ABBC-BA3063259BF2}" destId="{96D0BC3B-4CA6-4D1B-BE32-4EC8A5AE9AC8}" srcOrd="0" destOrd="0" parTransId="{0628793D-893C-450D-8689-F804C424CB8A}" sibTransId="{60F34F7E-E3F5-4449-8FF6-A92E6B850E11}"/>
    <dgm:cxn modelId="{E8BF82D0-9667-4F3B-836E-FEF05CF4D120}" type="presOf" srcId="{FD232B39-C32E-4BBE-98F4-E0CA5ACE41AF}" destId="{E6A44262-45C1-4CE0-B746-5722A06A257C}" srcOrd="0" destOrd="0" presId="urn:microsoft.com/office/officeart/2009/layout/CircleArrowProcess"/>
    <dgm:cxn modelId="{4E8A76C6-666C-42D2-B796-3C8FB8DD2118}" srcId="{2E01D9C3-52DF-477B-ABBC-BA3063259BF2}" destId="{B296D0E7-5E2E-43E4-89B3-2226131EA154}" srcOrd="3" destOrd="0" parTransId="{5242F13A-8100-4DEE-8A64-1C1020916699}" sibTransId="{6409AF04-BBE0-42FE-A741-466924309561}"/>
    <dgm:cxn modelId="{431F8811-CDEB-467F-A907-782055ADB29B}" type="presOf" srcId="{96D0BC3B-4CA6-4D1B-BE32-4EC8A5AE9AC8}" destId="{B8B219A0-4EDC-4834-98A1-0A3EC3E2C748}" srcOrd="0" destOrd="0" presId="urn:microsoft.com/office/officeart/2009/layout/CircleArrowProcess"/>
    <dgm:cxn modelId="{35FEDA7D-8D61-41C9-8650-440DA3625191}" srcId="{2E01D9C3-52DF-477B-ABBC-BA3063259BF2}" destId="{FD232B39-C32E-4BBE-98F4-E0CA5ACE41AF}" srcOrd="2" destOrd="0" parTransId="{2C24B695-89E3-43C8-B984-59B05D91ACA8}" sibTransId="{F091BF05-0B06-4C85-9668-C13E7EE91ED5}"/>
    <dgm:cxn modelId="{B2839CA4-5F0B-4426-9F13-D2D9E8AD6519}" type="presOf" srcId="{BAC58507-974F-41F5-AD72-BFE0D20B2FB6}" destId="{A33197B4-DD63-4B75-A91E-9451969E2F01}" srcOrd="0" destOrd="0" presId="urn:microsoft.com/office/officeart/2009/layout/CircleArrowProcess"/>
    <dgm:cxn modelId="{2B4A6F86-4A2B-4857-908E-F1554461EEEF}" srcId="{2E01D9C3-52DF-477B-ABBC-BA3063259BF2}" destId="{BAC58507-974F-41F5-AD72-BFE0D20B2FB6}" srcOrd="1" destOrd="0" parTransId="{1D724783-DD21-482F-B7FC-083960723BFB}" sibTransId="{BD4F85FD-AF35-434F-9035-EF89D0EC9B2C}"/>
    <dgm:cxn modelId="{609EDD93-4ACB-4226-A2CC-F5E8BE0FA531}" type="presOf" srcId="{B296D0E7-5E2E-43E4-89B3-2226131EA154}" destId="{544261C9-903F-4374-A4FC-23409D60B551}" srcOrd="0" destOrd="0" presId="urn:microsoft.com/office/officeart/2009/layout/CircleArrowProcess"/>
    <dgm:cxn modelId="{DCFCD1B4-8242-40A5-B95D-7E2B4F9760D7}" type="presParOf" srcId="{533DCEA7-9D5E-4DB0-A3AC-FFD453AA71F9}" destId="{5D280649-5353-44D9-AD80-C8609BF41F5D}" srcOrd="0" destOrd="0" presId="urn:microsoft.com/office/officeart/2009/layout/CircleArrowProcess"/>
    <dgm:cxn modelId="{E4B7418D-6D60-4EDF-A53A-DC0296FD1312}" type="presParOf" srcId="{5D280649-5353-44D9-AD80-C8609BF41F5D}" destId="{E7059AB5-73E3-45C0-8129-3E4EC7226A6C}" srcOrd="0" destOrd="0" presId="urn:microsoft.com/office/officeart/2009/layout/CircleArrowProcess"/>
    <dgm:cxn modelId="{5F0A5165-AF21-4274-B14A-16D59F47844B}" type="presParOf" srcId="{533DCEA7-9D5E-4DB0-A3AC-FFD453AA71F9}" destId="{B8B219A0-4EDC-4834-98A1-0A3EC3E2C748}" srcOrd="1" destOrd="0" presId="urn:microsoft.com/office/officeart/2009/layout/CircleArrowProcess"/>
    <dgm:cxn modelId="{E84781FC-E9ED-41DC-A8F8-267793A51162}" type="presParOf" srcId="{533DCEA7-9D5E-4DB0-A3AC-FFD453AA71F9}" destId="{702CC4B3-1E9C-43DF-897B-709595402813}" srcOrd="2" destOrd="0" presId="urn:microsoft.com/office/officeart/2009/layout/CircleArrowProcess"/>
    <dgm:cxn modelId="{D3811387-FB7E-4AD9-84B7-3EBA8675B4DD}" type="presParOf" srcId="{702CC4B3-1E9C-43DF-897B-709595402813}" destId="{30BFA7B0-9113-446A-86EE-A63673C29CEA}" srcOrd="0" destOrd="0" presId="urn:microsoft.com/office/officeart/2009/layout/CircleArrowProcess"/>
    <dgm:cxn modelId="{1D7BCDE3-F4F5-40C3-B920-9CBC16932697}" type="presParOf" srcId="{533DCEA7-9D5E-4DB0-A3AC-FFD453AA71F9}" destId="{A33197B4-DD63-4B75-A91E-9451969E2F01}" srcOrd="3" destOrd="0" presId="urn:microsoft.com/office/officeart/2009/layout/CircleArrowProcess"/>
    <dgm:cxn modelId="{CB2C3009-0BEB-4330-86C6-97B2CAB16309}" type="presParOf" srcId="{533DCEA7-9D5E-4DB0-A3AC-FFD453AA71F9}" destId="{BDADAF08-5C63-42E7-BF85-49D16BB9A34A}" srcOrd="4" destOrd="0" presId="urn:microsoft.com/office/officeart/2009/layout/CircleArrowProcess"/>
    <dgm:cxn modelId="{9F5BF8CA-3EBA-4ED0-8F00-BD4CC5B786CF}" type="presParOf" srcId="{BDADAF08-5C63-42E7-BF85-49D16BB9A34A}" destId="{1D320A7B-AAEF-4686-8E1D-1287C0293294}" srcOrd="0" destOrd="0" presId="urn:microsoft.com/office/officeart/2009/layout/CircleArrowProcess"/>
    <dgm:cxn modelId="{ABC8EC85-A0A5-46E3-96CA-49F98B11AE84}" type="presParOf" srcId="{533DCEA7-9D5E-4DB0-A3AC-FFD453AA71F9}" destId="{E6A44262-45C1-4CE0-B746-5722A06A257C}" srcOrd="5" destOrd="0" presId="urn:microsoft.com/office/officeart/2009/layout/CircleArrowProcess"/>
    <dgm:cxn modelId="{0A2F4B5B-6DE3-442A-81FD-C3C6F3D88319}" type="presParOf" srcId="{533DCEA7-9D5E-4DB0-A3AC-FFD453AA71F9}" destId="{5979C7FA-1F9C-49B8-83FD-C6C2CA32D7B9}" srcOrd="6" destOrd="0" presId="urn:microsoft.com/office/officeart/2009/layout/CircleArrowProcess"/>
    <dgm:cxn modelId="{36FBDB10-7FCE-42AA-AF91-56F7D5BF16A2}" type="presParOf" srcId="{5979C7FA-1F9C-49B8-83FD-C6C2CA32D7B9}" destId="{11EE2312-A809-4B23-BFA1-5003C3EE65D8}" srcOrd="0" destOrd="0" presId="urn:microsoft.com/office/officeart/2009/layout/CircleArrowProcess"/>
    <dgm:cxn modelId="{77BA3262-7554-4DB6-B894-AAAC7CE99FB4}" type="presParOf" srcId="{533DCEA7-9D5E-4DB0-A3AC-FFD453AA71F9}" destId="{544261C9-903F-4374-A4FC-23409D60B55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12" Type="http://schemas.openxmlformats.org/officeDocument/2006/relationships/image" Target="../media/image17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16.wmf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w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wmf"/><Relationship Id="rId5" Type="http://schemas.openxmlformats.org/officeDocument/2006/relationships/slide" Target="slide1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wmf"/><Relationship Id="rId5" Type="http://schemas.openxmlformats.org/officeDocument/2006/relationships/slide" Target="slide1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941560"/>
              </p:ext>
            </p:extLst>
          </p:nvPr>
        </p:nvGraphicFramePr>
        <p:xfrm>
          <a:off x="973138" y="842963"/>
          <a:ext cx="6888162" cy="546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Dokument" r:id="rId4" imgW="6076284" imgH="4822679" progId="Word.Document.12">
                  <p:embed/>
                </p:oleObj>
              </mc:Choice>
              <mc:Fallback>
                <p:oleObj name="Dokument" r:id="rId4" imgW="6076284" imgH="4822679" progId="Word.Document.12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842963"/>
                        <a:ext cx="6888162" cy="546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9682030"/>
              </p:ext>
            </p:extLst>
          </p:nvPr>
        </p:nvGraphicFramePr>
        <p:xfrm>
          <a:off x="179512" y="1129099"/>
          <a:ext cx="8819176" cy="5510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élník 4"/>
          <p:cNvSpPr/>
          <p:nvPr/>
        </p:nvSpPr>
        <p:spPr>
          <a:xfrm>
            <a:off x="193383" y="476672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Pracovníci úseku hotelových pokojů</a:t>
            </a:r>
          </a:p>
        </p:txBody>
      </p:sp>
      <p:pic>
        <p:nvPicPr>
          <p:cNvPr id="16386" name="Picture 2" descr="C:\Users\ucitel\AppData\Local\Microsoft\Windows\Temporary Internet Files\Content.IE5\FI63LXJX\MC900434900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57349" y="1338134"/>
            <a:ext cx="1172038" cy="117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C:\Users\ucitel\AppData\Local\Microsoft\Windows\Temporary Internet Files\Content.IE5\FI63LXJX\MC900250427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38099"/>
            <a:ext cx="1163165" cy="131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ucitel\AppData\Local\Microsoft\Windows\Temporary Internet Files\Content.IE5\0L3D1ZAZ\MC900334162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991" y="2636912"/>
            <a:ext cx="1080120" cy="100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ucitel\AppData\Local\Microsoft\Windows\Temporary Internet Files\Content.IE5\0L3D1ZAZ\MC900229043[1].wm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23" y="5160274"/>
            <a:ext cx="847914" cy="152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75095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059AB5-73E3-45C0-8129-3E4EC7226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graphicEl>
                                              <a:dgm id="{E7059AB5-73E3-45C0-8129-3E4EC7226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graphicEl>
                                              <a:dgm id="{E7059AB5-73E3-45C0-8129-3E4EC7226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B219A0-4EDC-4834-98A1-0A3EC3E2C7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>
                                            <p:graphicEl>
                                              <a:dgm id="{B8B219A0-4EDC-4834-98A1-0A3EC3E2C7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graphicEl>
                                              <a:dgm id="{B8B219A0-4EDC-4834-98A1-0A3EC3E2C7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BFA7B0-9113-446A-86EE-A63673C29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30BFA7B0-9113-446A-86EE-A63673C29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">
                                            <p:graphicEl>
                                              <a:dgm id="{30BFA7B0-9113-446A-86EE-A63673C29C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3197B4-DD63-4B75-A91E-9451969E2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graphicEl>
                                              <a:dgm id="{A33197B4-DD63-4B75-A91E-9451969E2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A33197B4-DD63-4B75-A91E-9451969E2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D320A7B-AAEF-4686-8E1D-1287C0293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">
                                            <p:graphicEl>
                                              <a:dgm id="{1D320A7B-AAEF-4686-8E1D-1287C0293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graphicEl>
                                              <a:dgm id="{1D320A7B-AAEF-4686-8E1D-1287C0293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A44262-45C1-4CE0-B746-5722A06A2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E6A44262-45C1-4CE0-B746-5722A06A2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E6A44262-45C1-4CE0-B746-5722A06A25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EE2312-A809-4B23-BFA1-5003C3EE65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">
                                            <p:graphicEl>
                                              <a:dgm id="{11EE2312-A809-4B23-BFA1-5003C3EE65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">
                                            <p:graphicEl>
                                              <a:dgm id="{11EE2312-A809-4B23-BFA1-5003C3EE65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44261C9-903F-4374-A4FC-23409D60B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544261C9-903F-4374-A4FC-23409D60B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2">
                                            <p:graphicEl>
                                              <a:dgm id="{544261C9-903F-4374-A4FC-23409D60B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52606" y="316792"/>
            <a:ext cx="8964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Pokojská: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podřízena hotelové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hospodyni,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čistotu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uklízí,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vyměňuje prádlo,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stav zařízení a veškeré závady hlásí hotelové hospodyni, atd.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C:\Users\ucitel\AppData\Local\Microsoft\Windows\Temporary Internet Files\Content.IE5\0L3D1ZAZ\MC90033416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01524"/>
            <a:ext cx="3101097" cy="288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46998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52606" y="316792"/>
            <a:ext cx="8964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Příruční pokojské: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rovádí veškerý úklid,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polupracují s pokojskou.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ucitel\AppData\Local\Microsoft\Windows\Temporary Internet Files\Content.IE5\FI63LXJX\MC90025042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701" y="1628800"/>
            <a:ext cx="4176464" cy="472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84091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64554" y="980728"/>
            <a:ext cx="8964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Pokojový zřízenec: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těžší práce (klepání koberců, čištění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oken),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přemísťuje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upravuje zařízení pokojů,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podřízen/a hotelové hospodyni.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 descr="C:\Users\ucitel\AppData\Local\Microsoft\Windows\Temporary Internet Files\Content.IE5\0L3D1ZAZ\MC90022904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376" y="2565642"/>
            <a:ext cx="2288073" cy="412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19037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4200" y="620688"/>
            <a:ext cx="89644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Požadavky na hotelovou hospodyni: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opatrná, pozorná, svědomitá, korektní,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mpatická,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extrovertní,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chopná rozhodování,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chopná organizovat práci,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ždy čistá a upravená,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odborné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znalosti čistících a pracovních pomůcek,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znalost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cizího jazyka.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1545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4200" y="620688"/>
            <a:ext cx="89644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Požadavky na hotelovou hospodyni: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opatrná, pozorná, svědomitá, korektní,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mpatická,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extrovertní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chopná rozhodování,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chopná organizovat práci,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ždy čistá a upravená,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odborné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znalosti čistících a pracovních pomůcek,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znalost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cizího jazyka.</a:t>
            </a:r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2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7072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L</a:t>
            </a:r>
            <a:r>
              <a:rPr lang="cs-CZ" sz="5400" dirty="0" smtClean="0">
                <a:solidFill>
                  <a:schemeClr val="tx1"/>
                </a:solidFill>
              </a:rPr>
              <a:t>ůžková část hotelu</a:t>
            </a:r>
            <a:br>
              <a:rPr lang="cs-CZ" sz="5400" dirty="0" smtClean="0">
                <a:solidFill>
                  <a:schemeClr val="tx1"/>
                </a:solidFill>
              </a:rPr>
            </a:br>
            <a:r>
              <a:rPr lang="cs-CZ" sz="5400" dirty="0" smtClean="0">
                <a:solidFill>
                  <a:schemeClr val="tx1"/>
                </a:solidFill>
              </a:rPr>
              <a:t>(</a:t>
            </a:r>
            <a:r>
              <a:rPr lang="cs-CZ" sz="5400" dirty="0" err="1">
                <a:solidFill>
                  <a:schemeClr val="tx1"/>
                </a:solidFill>
              </a:rPr>
              <a:t>H</a:t>
            </a:r>
            <a:r>
              <a:rPr lang="cs-CZ" sz="5400" dirty="0" err="1" smtClean="0">
                <a:solidFill>
                  <a:schemeClr val="tx1"/>
                </a:solidFill>
              </a:rPr>
              <a:t>ousekeeping</a:t>
            </a:r>
            <a:r>
              <a:rPr lang="cs-CZ" sz="5400" dirty="0" smtClean="0">
                <a:solidFill>
                  <a:schemeClr val="tx1"/>
                </a:solidFill>
              </a:rPr>
              <a:t>)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5" name="Picture 5" descr="C:\Users\ucitel\AppData\Local\Microsoft\Windows\Temporary Internet Files\Content.IE5\0L3D1ZAZ\MC90038348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24912"/>
            <a:ext cx="4362555" cy="33896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95994" y="404664"/>
            <a:ext cx="8964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Tento úsek připadá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hotelové hospodyni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jí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 action="ppaction://hlinksldjump"/>
              </a:rPr>
              <a:t>podřízeným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 action="ppaction://hlinksldjump"/>
              </a:rPr>
              <a:t>pracovníkům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Jeho velikost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značná, zahrnuje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tyto prostory: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veřejné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venkovní prostory hotelu (parkoviště, garáže, zelené plochy,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vstup),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veřejné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prostory uvnitř hotelu (hotelová hala, chodby,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vchod),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hotelové pokoje,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odbytové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prostory (restaurace, haly,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bary),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prostor bazénu,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prostory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administrativu, personální prostory,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sanitární prostory, prádelna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aj.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2" name="Picture 12" descr="C:\Users\ucitel\AppData\Local\Microsoft\Windows\Temporary Internet Files\Content.IE5\FI63LXJX\MC90001340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42876" y="396413"/>
            <a:ext cx="1828097" cy="155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95994" y="404664"/>
            <a:ext cx="8964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Pomůcky a vybavení pro Housekeeping</a:t>
            </a:r>
          </a:p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Sklad prádla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ožní prádlo -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prostěradla, povlaky, chrániče matrací, předložky do koupelny a před postel, náhradní pokrývky a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polštáře apod.,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oupelnové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prádlo - ručníky, osušky,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župany apod.,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estaurační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prádlo - ubrusy,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prostírky apod.,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statní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náhradní záclony,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závěsy apod.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367" name="Picture 7" descr="C:\Users\ucitel\AppData\Local\Microsoft\Windows\Temporary Internet Files\Content.IE5\OHV3KILN\MC90020562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647" y="2420888"/>
            <a:ext cx="1216631" cy="151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3" name="Picture 13" descr="C:\Users\ucitel\AppData\Local\Microsoft\Windows\Temporary Internet Files\Content.IE5\0L3D1ZAZ\MC9000386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647" y="3960938"/>
            <a:ext cx="1080202" cy="113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18" descr="C:\Users\ucitel\AppData\Local\Microsoft\Windows\Temporary Internet Files\Content.IE5\OHV3KILN\MC90035238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899" y="5445224"/>
            <a:ext cx="1118311" cy="114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80376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2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ucitel\AppData\Local\Microsoft\Windows\Temporary Internet Files\Content.IE5\FI63LXJX\MP900431763[2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38557" r="19441" b="13340"/>
          <a:stretch/>
        </p:blipFill>
        <p:spPr bwMode="auto">
          <a:xfrm>
            <a:off x="6352290" y="188640"/>
            <a:ext cx="2541943" cy="3757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Obdélník 4"/>
          <p:cNvSpPr/>
          <p:nvPr/>
        </p:nvSpPr>
        <p:spPr>
          <a:xfrm>
            <a:off x="136123" y="724204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Vozík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pokojskou:</a:t>
            </a:r>
          </a:p>
          <a:p>
            <a:pPr marL="457200" indent="-457200">
              <a:buFont typeface="Wingdings" pitchFamily="2" charset="2"/>
              <a:buChar char="ü"/>
            </a:pP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dispozici na každém patře,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doplňuje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po skončení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směny,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rchní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část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hotelové mapy, prospekty, tiskopisy, kancelářské potřeby, hygienické prostředky apod.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spodní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část - koupelnové a ložní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prádlo,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řední část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pytel na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odpadky,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zadní část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pytel na použité prádlo.</a:t>
            </a:r>
          </a:p>
        </p:txBody>
      </p:sp>
      <p:pic>
        <p:nvPicPr>
          <p:cNvPr id="16389" name="Picture 5" descr="C:\Users\ucitel\AppData\Local\Microsoft\Windows\Temporary Internet Files\Content.IE5\OHV3KILN\MC9004240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411" y="29019"/>
            <a:ext cx="1127757" cy="12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95100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úkoly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Vysvětlete pojem „</a:t>
            </a:r>
            <a:r>
              <a:rPr lang="cs-CZ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</a:t>
            </a:r>
            <a:r>
              <a:rPr lang="cs-CZ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ousekeeping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“.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Uveďte, které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prostory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ubytovacího zařízení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spadají do kompetence hotelové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hospodyně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</a:t>
            </a: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Vyjmenujte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pracovníky lůžkové části hotelu.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Uveďte, jaká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je pracovní náplň jednotlivých pracovníků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lůžkové části hotelu.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836712"/>
            <a:ext cx="8964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Hotelová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hospodyně: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podřízena vedoucímu recepce,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řídí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organizuje práci na úseku hotelových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úklid, zabezpečení služeb hostům,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závady,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dodržování hygieny a předpisů, apod.</a:t>
            </a:r>
          </a:p>
        </p:txBody>
      </p:sp>
      <p:pic>
        <p:nvPicPr>
          <p:cNvPr id="16386" name="Picture 2" descr="C:\Users\ucitel\AppData\Local\Microsoft\Windows\Temporary Internet Files\Content.IE5\FI63LXJX\MC90043490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4161622"/>
            <a:ext cx="2548787" cy="254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907704" y="4594441"/>
            <a:ext cx="35550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Otázka k zamyšlení:</a:t>
            </a:r>
          </a:p>
          <a:p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Jaké požadavky by měla splňovat hotelová hospodyně?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2" descr="C:\Users\ucitel\AppData\Local\Microsoft\Windows\Temporary Internet Files\Content.IE5\0L3D1ZAZ\MC900407734[1].wm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119698"/>
            <a:ext cx="765368" cy="7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706212" y="586555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5" action="ppaction://hlinksldjump"/>
              </a:rPr>
              <a:t>Odpověď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25369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2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79512" y="836712"/>
            <a:ext cx="89644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Hotelová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hospodyně: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podřízena vedoucímu recepce,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řídí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organizuje práci na úseku hotelových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úklid, zabezpečení služeb hostům,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závady,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dodržování hygieny a předpisů, apod.</a:t>
            </a:r>
          </a:p>
        </p:txBody>
      </p:sp>
      <p:pic>
        <p:nvPicPr>
          <p:cNvPr id="16386" name="Picture 2" descr="C:\Users\ucitel\AppData\Local\Microsoft\Windows\Temporary Internet Files\Content.IE5\FI63LXJX\MC90043490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4161622"/>
            <a:ext cx="2548787" cy="254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907704" y="4594441"/>
            <a:ext cx="35550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Otázka k zamyšlení:</a:t>
            </a:r>
          </a:p>
          <a:p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Jaké požadavky by měla splňovat hotelová hospodyně?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2" descr="C:\Users\ucitel\AppData\Local\Microsoft\Windows\Temporary Internet Files\Content.IE5\0L3D1ZAZ\MC900407734[1].wm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119698"/>
            <a:ext cx="765368" cy="7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706212" y="586555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5" action="ppaction://hlinksldjump"/>
              </a:rPr>
              <a:t>Odpověď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30963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1796</TotalTime>
  <Words>487</Words>
  <Application>Microsoft Office PowerPoint</Application>
  <PresentationFormat>Předvádění na obrazovce (4:3)</PresentationFormat>
  <Paragraphs>99</Paragraphs>
  <Slides>15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1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Lůžková část hotelu (Housekeeping)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156</cp:revision>
  <dcterms:created xsi:type="dcterms:W3CDTF">2012-09-28T12:14:55Z</dcterms:created>
  <dcterms:modified xsi:type="dcterms:W3CDTF">2013-05-30T07:38:48Z</dcterms:modified>
</cp:coreProperties>
</file>