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5" r:id="rId2"/>
    <p:sldId id="256" r:id="rId3"/>
    <p:sldId id="267" r:id="rId4"/>
    <p:sldId id="268" r:id="rId5"/>
    <p:sldId id="257" r:id="rId6"/>
    <p:sldId id="269" r:id="rId7"/>
    <p:sldId id="270" r:id="rId8"/>
    <p:sldId id="271" r:id="rId9"/>
    <p:sldId id="272" r:id="rId10"/>
    <p:sldId id="273" r:id="rId11"/>
    <p:sldId id="274" r:id="rId12"/>
    <p:sldId id="275" r:id="rId13"/>
    <p:sldId id="276" r:id="rId14"/>
    <p:sldId id="277" r:id="rId15"/>
    <p:sldId id="278" r:id="rId16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092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B28BD4E-650D-4F6F-8674-67205F78F787}" type="doc">
      <dgm:prSet loTypeId="urn:microsoft.com/office/officeart/2005/8/layout/funnel1" loCatId="relationship" qsTypeId="urn:microsoft.com/office/officeart/2005/8/quickstyle/3d3" qsCatId="3D" csTypeId="urn:microsoft.com/office/officeart/2005/8/colors/colorful3" csCatId="colorful" phldr="1"/>
      <dgm:spPr/>
      <dgm:t>
        <a:bodyPr/>
        <a:lstStyle/>
        <a:p>
          <a:endParaRPr lang="cs-CZ"/>
        </a:p>
      </dgm:t>
    </dgm:pt>
    <dgm:pt modelId="{6DF173C2-691F-4B9D-8D5E-32BA39077456}">
      <dgm:prSet phldrT="[Text]"/>
      <dgm:spPr/>
      <dgm:t>
        <a:bodyPr/>
        <a:lstStyle/>
        <a:p>
          <a:r>
            <a:rPr lang="cs-CZ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Technický</a:t>
          </a:r>
          <a:endParaRPr lang="cs-CZ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B47A762F-CF00-419B-AC33-E28AB9D5DD1A}" type="sibTrans" cxnId="{86645655-92A8-46B2-921B-BE495320E7DB}">
      <dgm:prSet/>
      <dgm:spPr/>
      <dgm:t>
        <a:bodyPr/>
        <a:lstStyle/>
        <a:p>
          <a:endParaRPr lang="cs-CZ"/>
        </a:p>
      </dgm:t>
    </dgm:pt>
    <dgm:pt modelId="{01BD9F0C-18B0-4AE3-AFF9-F5D3D47851B1}" type="parTrans" cxnId="{86645655-92A8-46B2-921B-BE495320E7DB}">
      <dgm:prSet/>
      <dgm:spPr/>
      <dgm:t>
        <a:bodyPr/>
        <a:lstStyle/>
        <a:p>
          <a:endParaRPr lang="cs-CZ"/>
        </a:p>
      </dgm:t>
    </dgm:pt>
    <dgm:pt modelId="{3DDDB7C3-6116-4152-AD3E-0B504B7B8C76}">
      <dgm:prSet phldrT="[Text]"/>
      <dgm:spPr/>
      <dgm:t>
        <a:bodyPr/>
        <a:lstStyle/>
        <a:p>
          <a:r>
            <a:rPr lang="cs-CZ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Stravovací</a:t>
          </a:r>
          <a:endParaRPr lang="cs-CZ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99BE4124-F9B4-4C2A-AE2C-9DDC80E8DC10}" type="sibTrans" cxnId="{CA819F21-E5D1-4063-B02F-B06E688AF483}">
      <dgm:prSet/>
      <dgm:spPr/>
      <dgm:t>
        <a:bodyPr/>
        <a:lstStyle/>
        <a:p>
          <a:endParaRPr lang="cs-CZ"/>
        </a:p>
      </dgm:t>
    </dgm:pt>
    <dgm:pt modelId="{8BEA45E7-6CC6-4073-98ED-315B595E43E4}" type="parTrans" cxnId="{CA819F21-E5D1-4063-B02F-B06E688AF483}">
      <dgm:prSet/>
      <dgm:spPr/>
      <dgm:t>
        <a:bodyPr/>
        <a:lstStyle/>
        <a:p>
          <a:endParaRPr lang="cs-CZ"/>
        </a:p>
      </dgm:t>
    </dgm:pt>
    <dgm:pt modelId="{0EF9B84E-AFB9-4109-9443-B189E08D3598}">
      <dgm:prSet phldrT="[Text]"/>
      <dgm:spPr/>
      <dgm:t>
        <a:bodyPr/>
        <a:lstStyle/>
        <a:p>
          <a:r>
            <a:rPr lang="cs-CZ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Ubytovací</a:t>
          </a:r>
          <a:endParaRPr lang="cs-CZ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6D50A232-6F0C-49B3-B935-BCC244F7C1F7}" type="sibTrans" cxnId="{9AB03901-2415-4E57-8088-96FD2BB77684}">
      <dgm:prSet/>
      <dgm:spPr/>
      <dgm:t>
        <a:bodyPr/>
        <a:lstStyle/>
        <a:p>
          <a:endParaRPr lang="cs-CZ"/>
        </a:p>
      </dgm:t>
    </dgm:pt>
    <dgm:pt modelId="{B4949D2E-81E8-4ABB-BE46-7E8D7DB37687}" type="parTrans" cxnId="{9AB03901-2415-4E57-8088-96FD2BB77684}">
      <dgm:prSet/>
      <dgm:spPr/>
      <dgm:t>
        <a:bodyPr/>
        <a:lstStyle/>
        <a:p>
          <a:endParaRPr lang="cs-CZ"/>
        </a:p>
      </dgm:t>
    </dgm:pt>
    <dgm:pt modelId="{EB1EFFDF-6A9A-485A-B1A1-26F2A38F4F92}">
      <dgm:prSet phldrT="[Text]"/>
      <dgm:spPr/>
      <dgm:t>
        <a:bodyPr/>
        <a:lstStyle/>
        <a:p>
          <a:endParaRPr lang="cs-CZ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1E568A2A-8CE8-48FF-A2BA-8120D0FB708A}" type="sibTrans" cxnId="{E2B90B70-A9A1-488F-8EAA-3E4B6CC1E85E}">
      <dgm:prSet/>
      <dgm:spPr/>
      <dgm:t>
        <a:bodyPr/>
        <a:lstStyle/>
        <a:p>
          <a:endParaRPr lang="cs-CZ"/>
        </a:p>
      </dgm:t>
    </dgm:pt>
    <dgm:pt modelId="{A225D0FF-918A-4FAA-8236-5797AB4C4A73}" type="parTrans" cxnId="{E2B90B70-A9A1-488F-8EAA-3E4B6CC1E85E}">
      <dgm:prSet/>
      <dgm:spPr/>
      <dgm:t>
        <a:bodyPr/>
        <a:lstStyle/>
        <a:p>
          <a:endParaRPr lang="cs-CZ"/>
        </a:p>
      </dgm:t>
    </dgm:pt>
    <dgm:pt modelId="{3526726F-C4C2-4D0A-80FF-F0A1277B8AC3}" type="pres">
      <dgm:prSet presAssocID="{FB28BD4E-650D-4F6F-8674-67205F78F787}" presName="Name0" presStyleCnt="0">
        <dgm:presLayoutVars>
          <dgm:chMax val="4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911A9D32-5B5B-4E69-B664-0D437D3172A3}" type="pres">
      <dgm:prSet presAssocID="{FB28BD4E-650D-4F6F-8674-67205F78F787}" presName="ellipse" presStyleLbl="trBgShp" presStyleIdx="0" presStyleCnt="1"/>
      <dgm:spPr/>
    </dgm:pt>
    <dgm:pt modelId="{FCF75AFB-6A47-4A89-B702-7740F8A9568D}" type="pres">
      <dgm:prSet presAssocID="{FB28BD4E-650D-4F6F-8674-67205F78F787}" presName="arrow1" presStyleLbl="fgShp" presStyleIdx="0" presStyleCnt="1"/>
      <dgm:spPr/>
    </dgm:pt>
    <dgm:pt modelId="{0B5086BB-F69B-4DAD-90DE-7411EA321BB7}" type="pres">
      <dgm:prSet presAssocID="{FB28BD4E-650D-4F6F-8674-67205F78F787}" presName="rectangle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4460D9A5-7080-4B46-8910-AEB067475B63}" type="pres">
      <dgm:prSet presAssocID="{3DDDB7C3-6116-4152-AD3E-0B504B7B8C76}" presName="item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21BC4C23-9142-46FC-ADD4-D2FE9CDD1027}" type="pres">
      <dgm:prSet presAssocID="{6DF173C2-691F-4B9D-8D5E-32BA39077456}" presName="item2" presStyleLbl="node1" presStyleIdx="1" presStyleCnt="3" custLinFactNeighborX="3765" custLinFactNeighborY="-3766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559FA153-6DC2-435E-B3C5-EE596C01C7FC}" type="pres">
      <dgm:prSet presAssocID="{EB1EFFDF-6A9A-485A-B1A1-26F2A38F4F92}" presName="item3" presStyleLbl="node1" presStyleIdx="2" presStyleCnt="3" custLinFactNeighborX="3765" custLinFactNeighborY="-3766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D9891B74-5736-412B-AC07-29F17B491412}" type="pres">
      <dgm:prSet presAssocID="{FB28BD4E-650D-4F6F-8674-67205F78F787}" presName="funnel" presStyleLbl="trAlignAcc1" presStyleIdx="0" presStyleCnt="1" custLinFactNeighborX="1210" custLinFactNeighborY="-1513"/>
      <dgm:spPr/>
      <dgm:t>
        <a:bodyPr/>
        <a:lstStyle/>
        <a:p>
          <a:endParaRPr lang="cs-CZ"/>
        </a:p>
      </dgm:t>
    </dgm:pt>
  </dgm:ptLst>
  <dgm:cxnLst>
    <dgm:cxn modelId="{9AB03901-2415-4E57-8088-96FD2BB77684}" srcId="{FB28BD4E-650D-4F6F-8674-67205F78F787}" destId="{0EF9B84E-AFB9-4109-9443-B189E08D3598}" srcOrd="0" destOrd="0" parTransId="{B4949D2E-81E8-4ABB-BE46-7E8D7DB37687}" sibTransId="{6D50A232-6F0C-49B3-B935-BCC244F7C1F7}"/>
    <dgm:cxn modelId="{BB4D7E6F-BD99-4214-A1C1-CC172BC49DB5}" type="presOf" srcId="{0EF9B84E-AFB9-4109-9443-B189E08D3598}" destId="{559FA153-6DC2-435E-B3C5-EE596C01C7FC}" srcOrd="0" destOrd="0" presId="urn:microsoft.com/office/officeart/2005/8/layout/funnel1"/>
    <dgm:cxn modelId="{EF786181-087E-4465-AC99-70887717D544}" type="presOf" srcId="{FB28BD4E-650D-4F6F-8674-67205F78F787}" destId="{3526726F-C4C2-4D0A-80FF-F0A1277B8AC3}" srcOrd="0" destOrd="0" presId="urn:microsoft.com/office/officeart/2005/8/layout/funnel1"/>
    <dgm:cxn modelId="{E2B90B70-A9A1-488F-8EAA-3E4B6CC1E85E}" srcId="{FB28BD4E-650D-4F6F-8674-67205F78F787}" destId="{EB1EFFDF-6A9A-485A-B1A1-26F2A38F4F92}" srcOrd="3" destOrd="0" parTransId="{A225D0FF-918A-4FAA-8236-5797AB4C4A73}" sibTransId="{1E568A2A-8CE8-48FF-A2BA-8120D0FB708A}"/>
    <dgm:cxn modelId="{482D484F-C3D8-49CD-8C6B-959776A23321}" type="presOf" srcId="{6DF173C2-691F-4B9D-8D5E-32BA39077456}" destId="{4460D9A5-7080-4B46-8910-AEB067475B63}" srcOrd="0" destOrd="0" presId="urn:microsoft.com/office/officeart/2005/8/layout/funnel1"/>
    <dgm:cxn modelId="{86645655-92A8-46B2-921B-BE495320E7DB}" srcId="{FB28BD4E-650D-4F6F-8674-67205F78F787}" destId="{6DF173C2-691F-4B9D-8D5E-32BA39077456}" srcOrd="2" destOrd="0" parTransId="{01BD9F0C-18B0-4AE3-AFF9-F5D3D47851B1}" sibTransId="{B47A762F-CF00-419B-AC33-E28AB9D5DD1A}"/>
    <dgm:cxn modelId="{CB47C356-1251-4A29-BCCA-6C49793C1F84}" type="presOf" srcId="{EB1EFFDF-6A9A-485A-B1A1-26F2A38F4F92}" destId="{0B5086BB-F69B-4DAD-90DE-7411EA321BB7}" srcOrd="0" destOrd="0" presId="urn:microsoft.com/office/officeart/2005/8/layout/funnel1"/>
    <dgm:cxn modelId="{CA819F21-E5D1-4063-B02F-B06E688AF483}" srcId="{FB28BD4E-650D-4F6F-8674-67205F78F787}" destId="{3DDDB7C3-6116-4152-AD3E-0B504B7B8C76}" srcOrd="1" destOrd="0" parTransId="{8BEA45E7-6CC6-4073-98ED-315B595E43E4}" sibTransId="{99BE4124-F9B4-4C2A-AE2C-9DDC80E8DC10}"/>
    <dgm:cxn modelId="{755ECA64-E091-4AC0-BB90-AABFC293EEA9}" type="presOf" srcId="{3DDDB7C3-6116-4152-AD3E-0B504B7B8C76}" destId="{21BC4C23-9142-46FC-ADD4-D2FE9CDD1027}" srcOrd="0" destOrd="0" presId="urn:microsoft.com/office/officeart/2005/8/layout/funnel1"/>
    <dgm:cxn modelId="{F4BBEC94-84AF-4597-8D0F-091A6ABD994D}" type="presParOf" srcId="{3526726F-C4C2-4D0A-80FF-F0A1277B8AC3}" destId="{911A9D32-5B5B-4E69-B664-0D437D3172A3}" srcOrd="0" destOrd="0" presId="urn:microsoft.com/office/officeart/2005/8/layout/funnel1"/>
    <dgm:cxn modelId="{2F490375-5733-43C7-94D4-6E7800D1D99A}" type="presParOf" srcId="{3526726F-C4C2-4D0A-80FF-F0A1277B8AC3}" destId="{FCF75AFB-6A47-4A89-B702-7740F8A9568D}" srcOrd="1" destOrd="0" presId="urn:microsoft.com/office/officeart/2005/8/layout/funnel1"/>
    <dgm:cxn modelId="{808307AB-6989-400F-8DB0-33FDC085B537}" type="presParOf" srcId="{3526726F-C4C2-4D0A-80FF-F0A1277B8AC3}" destId="{0B5086BB-F69B-4DAD-90DE-7411EA321BB7}" srcOrd="2" destOrd="0" presId="urn:microsoft.com/office/officeart/2005/8/layout/funnel1"/>
    <dgm:cxn modelId="{9DA5CB1F-4ABC-4B59-A8CF-9F5DA76D2DFA}" type="presParOf" srcId="{3526726F-C4C2-4D0A-80FF-F0A1277B8AC3}" destId="{4460D9A5-7080-4B46-8910-AEB067475B63}" srcOrd="3" destOrd="0" presId="urn:microsoft.com/office/officeart/2005/8/layout/funnel1"/>
    <dgm:cxn modelId="{BADDE1B8-17B4-4ABE-993E-0B0BEF1519AA}" type="presParOf" srcId="{3526726F-C4C2-4D0A-80FF-F0A1277B8AC3}" destId="{21BC4C23-9142-46FC-ADD4-D2FE9CDD1027}" srcOrd="4" destOrd="0" presId="urn:microsoft.com/office/officeart/2005/8/layout/funnel1"/>
    <dgm:cxn modelId="{93DDEC67-053D-4B32-B342-0E17826D115F}" type="presParOf" srcId="{3526726F-C4C2-4D0A-80FF-F0A1277B8AC3}" destId="{559FA153-6DC2-435E-B3C5-EE596C01C7FC}" srcOrd="5" destOrd="0" presId="urn:microsoft.com/office/officeart/2005/8/layout/funnel1"/>
    <dgm:cxn modelId="{6497FC1F-A14E-445F-81B1-D550DB92426C}" type="presParOf" srcId="{3526726F-C4C2-4D0A-80FF-F0A1277B8AC3}" destId="{D9891B74-5736-412B-AC07-29F17B491412}" srcOrd="6" destOrd="0" presId="urn:microsoft.com/office/officeart/2005/8/layout/funne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Nadpis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7" name="Podnadpis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30" name="Zástupný symbol pro datum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19" name="Zástupný symbol pro zápatí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27" name="Zástupný symbol pro číslo snímku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délník s odříznutým a zakulaceným jedním rohem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Pravoúhlý trojúhelník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10" name="Volný tvar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Volný tvar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olný tvar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Volný tvar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Zástupný symbol pro nadpis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0" name="Zástupný symbol pro text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0" name="Zástupný symbol pro datum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22" name="Zástupný symbol pro zápatí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18" name="Zástupný symbol pro číslo snímku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  <p:grpSp>
        <p:nvGrpSpPr>
          <p:cNvPr id="2" name="Skupina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Volný tvar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Volný tvar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kument_aplikace_Microsoft_Word1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w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w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4910849"/>
              </p:ext>
            </p:extLst>
          </p:nvPr>
        </p:nvGraphicFramePr>
        <p:xfrm>
          <a:off x="819150" y="1033463"/>
          <a:ext cx="7042150" cy="539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3" name="Dokument" r:id="rId3" imgW="6076284" imgH="4663666" progId="Word.Document.12">
                  <p:embed/>
                </p:oleObj>
              </mc:Choice>
              <mc:Fallback>
                <p:oleObj name="Dokument" r:id="rId3" imgW="6076284" imgH="4663666" progId="Word.Document.12">
                  <p:embed/>
                  <p:pic>
                    <p:nvPicPr>
                      <p:cNvPr id="0" name="Picture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9150" y="1033463"/>
                        <a:ext cx="7042150" cy="53911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238446" y="260648"/>
            <a:ext cx="879805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          Organizační </a:t>
            </a:r>
            <a:r>
              <a:rPr lang="cs-CZ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struktura </a:t>
            </a:r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středního hotelu:</a:t>
            </a:r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063" y="845423"/>
            <a:ext cx="7344816" cy="5914637"/>
          </a:xfrm>
          <a:prstGeom prst="rect">
            <a:avLst/>
          </a:prstGeom>
          <a:solidFill>
            <a:srgbClr val="FFFFFF">
              <a:shade val="85000"/>
            </a:srgbClr>
          </a:solidFill>
          <a:ln w="19050">
            <a:solidFill>
              <a:srgbClr val="00B0F0"/>
            </a:solidFill>
            <a:miter lim="800000"/>
            <a:headEnd/>
            <a:tailEnd/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2" name="Obrázek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1047623"/>
            <a:ext cx="1290893" cy="1247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849161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3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4203" y="620688"/>
            <a:ext cx="2266937" cy="1683143"/>
          </a:xfrm>
          <a:prstGeom prst="rect">
            <a:avLst/>
          </a:prstGeom>
        </p:spPr>
      </p:pic>
      <p:sp>
        <p:nvSpPr>
          <p:cNvPr id="5" name="Obdélník 4"/>
          <p:cNvSpPr/>
          <p:nvPr/>
        </p:nvSpPr>
        <p:spPr>
          <a:xfrm>
            <a:off x="238446" y="260648"/>
            <a:ext cx="879805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Organizační struktura </a:t>
            </a:r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mezinárodního hotelu: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je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dána interními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předpisy,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podléhá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firemnímu </a:t>
            </a:r>
            <a:r>
              <a:rPr lang="cs-CZ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know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cs-CZ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how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mění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se dle momentálních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potřeb,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často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prochází reorganizací s cílem dosáhnout snížení mzdových nákladů. </a:t>
            </a:r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                             Úsek managementu</a:t>
            </a:r>
          </a:p>
          <a:p>
            <a:endParaRPr lang="cs-CZ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514350" indent="-514350">
              <a:buFont typeface="Wingdings" pitchFamily="2" charset="2"/>
              <a:buChar char="ü"/>
            </a:pPr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514350" indent="-514350">
              <a:buFont typeface="Wingdings" pitchFamily="2" charset="2"/>
              <a:buChar char="ü"/>
            </a:pPr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514350" indent="-514350">
              <a:buFont typeface="Wingdings" pitchFamily="2" charset="2"/>
              <a:buChar char="ü"/>
            </a:pPr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167" y="3757510"/>
            <a:ext cx="8736205" cy="26958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7" name="Picture 5" descr="C:\Users\ucitel\AppData\Local\Microsoft\Windows\Temporary Internet Files\Content.IE5\VZ10GH42\MC900055561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2837767"/>
            <a:ext cx="1781626" cy="1664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0963519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46" dur="2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49" dur="20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8" y="3576996"/>
            <a:ext cx="2039491" cy="3002869"/>
          </a:xfrm>
          <a:prstGeom prst="rect">
            <a:avLst/>
          </a:prstGeom>
        </p:spPr>
      </p:pic>
      <p:sp>
        <p:nvSpPr>
          <p:cNvPr id="5" name="Obdélník 4"/>
          <p:cNvSpPr/>
          <p:nvPr/>
        </p:nvSpPr>
        <p:spPr>
          <a:xfrm>
            <a:off x="238446" y="476672"/>
            <a:ext cx="879805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itchFamily="2" charset="2"/>
              <a:buChar char="ü"/>
            </a:pP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General </a:t>
            </a:r>
            <a:r>
              <a:rPr lang="cs-CZ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manager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- výkonný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ředitel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hotelu.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Account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cs-CZ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manager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- finanční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ředitel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hotelu.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Front </a:t>
            </a:r>
            <a:r>
              <a:rPr lang="cs-CZ" sz="3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office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cs-CZ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manager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- šéf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ubytovacího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úseku.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Food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and </a:t>
            </a:r>
            <a:r>
              <a:rPr lang="cs-CZ" sz="3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beverage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cs-CZ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manager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- šéf stravovacích služeb.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Sales </a:t>
            </a:r>
            <a:r>
              <a:rPr lang="cs-CZ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manager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- obchodní ředitel.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Marketing </a:t>
            </a:r>
            <a:r>
              <a:rPr lang="cs-CZ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manager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– stará se o reklamu </a:t>
            </a:r>
            <a:b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 propagaci hotelu.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Trainning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cs-CZ" sz="3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manager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- jeho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cílem je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/>
            </a:r>
            <a:b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vytváření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procesu průběžného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/>
            </a:r>
            <a:b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vzdělávání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 zdokonalování pracovníků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/>
            </a:r>
            <a:b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hotelu.</a:t>
            </a:r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97167326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4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238446" y="260648"/>
            <a:ext cx="879805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                                 Ubytovací část</a:t>
            </a:r>
          </a:p>
          <a:p>
            <a:endParaRPr lang="cs-CZ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endParaRPr lang="cs-CZ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514350" indent="-514350">
              <a:buFont typeface="Wingdings" pitchFamily="2" charset="2"/>
              <a:buChar char="ü"/>
            </a:pPr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514350" indent="-514350">
              <a:buFont typeface="Wingdings" pitchFamily="2" charset="2"/>
              <a:buChar char="ü"/>
            </a:pPr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514350" indent="-514350">
              <a:buFont typeface="Wingdings" pitchFamily="2" charset="2"/>
              <a:buChar char="ü"/>
            </a:pPr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653" y="1259915"/>
            <a:ext cx="8654034" cy="4915727"/>
          </a:xfrm>
          <a:prstGeom prst="rect">
            <a:avLst/>
          </a:prstGeom>
          <a:solidFill>
            <a:srgbClr val="FFFFFF">
              <a:shade val="85000"/>
            </a:srgbClr>
          </a:solidFill>
          <a:ln w="19050">
            <a:solidFill>
              <a:srgbClr val="00B0F0"/>
            </a:solidFill>
            <a:miter lim="800000"/>
            <a:headEnd/>
            <a:tailEnd/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19463" name="Picture 7" descr="C:\Users\ucitel\AppData\Local\Microsoft\Windows\Temporary Internet Files\Content.IE5\VZ10GH42\MC900250427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876256" y="1484784"/>
            <a:ext cx="1784684" cy="2017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7" name="Picture 11" descr="C:\Users\ucitel\AppData\Local\Microsoft\Windows\Temporary Internet Files\Content.IE5\VZ10GH42\MC900250632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310638"/>
            <a:ext cx="2470056" cy="19902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2508713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3" dur="2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6" dur="20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9" dur="20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238446" y="260648"/>
            <a:ext cx="879805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                                 Stravovací část</a:t>
            </a:r>
          </a:p>
          <a:p>
            <a:endParaRPr lang="cs-CZ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endParaRPr lang="cs-CZ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514350" indent="-514350">
              <a:buFont typeface="Wingdings" pitchFamily="2" charset="2"/>
              <a:buChar char="ü"/>
            </a:pPr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514350" indent="-514350">
              <a:buFont typeface="Wingdings" pitchFamily="2" charset="2"/>
              <a:buChar char="ü"/>
            </a:pPr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514350" indent="-514350">
              <a:buFont typeface="Wingdings" pitchFamily="2" charset="2"/>
              <a:buChar char="ü"/>
            </a:pPr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471" y="1231042"/>
            <a:ext cx="8746269" cy="5138072"/>
          </a:xfrm>
          <a:prstGeom prst="rect">
            <a:avLst/>
          </a:prstGeom>
          <a:solidFill>
            <a:srgbClr val="FFFFFF">
              <a:shade val="85000"/>
            </a:srgbClr>
          </a:solidFill>
          <a:ln w="19050">
            <a:solidFill>
              <a:srgbClr val="00B0F0"/>
            </a:solidFill>
            <a:miter lim="800000"/>
            <a:headEnd/>
            <a:tailEnd/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16386" name="Picture 2" descr="C:\Users\ucitel\AppData\Local\Microsoft\Windows\Temporary Internet Files\Content.IE5\NY81N5T9\MC900251697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443120"/>
            <a:ext cx="1203350" cy="1818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7" name="Picture 3" descr="C:\Users\ucitel\AppData\Local\Microsoft\Windows\Temporary Internet Files\Content.IE5\VZ10GH42\MC900334106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1443120"/>
            <a:ext cx="1192213" cy="1819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8085235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3" dur="2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6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9" dur="2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"/>
          <p:cNvSpPr/>
          <p:nvPr/>
        </p:nvSpPr>
        <p:spPr>
          <a:xfrm>
            <a:off x="251520" y="620688"/>
            <a:ext cx="8712968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Kontrolní otázky</a:t>
            </a:r>
          </a:p>
          <a:p>
            <a:endParaRPr lang="cs-CZ" sz="3200" b="1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marL="514350" indent="-514350">
              <a:buFont typeface="+mj-lt"/>
              <a:buAutoNum type="arabicPeriod"/>
            </a:pPr>
            <a:r>
              <a:rPr lang="cs-CZ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Které základní úseky zajišťují provoz hotelu?</a:t>
            </a:r>
          </a:p>
          <a:p>
            <a:pPr marL="514350" indent="-514350">
              <a:buFont typeface="+mj-lt"/>
              <a:buAutoNum type="arabicPeriod"/>
            </a:pPr>
            <a:endParaRPr lang="cs-CZ" sz="3200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marL="514350" indent="-514350">
              <a:buFont typeface="+mj-lt"/>
              <a:buAutoNum type="arabicPeriod"/>
            </a:pPr>
            <a:r>
              <a:rPr lang="cs-CZ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Vysvětlete </a:t>
            </a:r>
            <a:r>
              <a:rPr lang="cs-CZ" sz="3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pojem organizační struktura </a:t>
            </a:r>
            <a:r>
              <a:rPr lang="cs-CZ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ubytovacího zařízení.</a:t>
            </a:r>
          </a:p>
          <a:p>
            <a:pPr marL="514350" indent="-514350">
              <a:buFont typeface="+mj-lt"/>
              <a:buAutoNum type="arabicPeriod"/>
            </a:pPr>
            <a:endParaRPr lang="cs-CZ" sz="3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marL="514350" indent="-514350">
              <a:buFont typeface="+mj-lt"/>
              <a:buAutoNum type="arabicPeriod"/>
            </a:pPr>
            <a:r>
              <a:rPr lang="cs-CZ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Jaké </a:t>
            </a:r>
            <a:r>
              <a:rPr lang="cs-CZ" sz="3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formy organizačních struktur v </a:t>
            </a:r>
            <a:r>
              <a:rPr lang="cs-CZ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ubytovacích zařízeních </a:t>
            </a:r>
            <a:r>
              <a:rPr lang="cs-CZ" sz="3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znáte</a:t>
            </a:r>
            <a:r>
              <a:rPr lang="cs-CZ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?</a:t>
            </a:r>
          </a:p>
          <a:p>
            <a:pPr marL="514350" indent="-514350">
              <a:buFont typeface="+mj-lt"/>
              <a:buAutoNum type="arabicPeriod"/>
            </a:pPr>
            <a:endParaRPr lang="cs-CZ" sz="3200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marL="514350" indent="-514350">
              <a:buFont typeface="+mj-lt"/>
              <a:buAutoNum type="arabicPeriod"/>
            </a:pPr>
            <a:r>
              <a:rPr lang="cs-CZ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Srovnejte organizační struktury malého, středního a mezinárodního hotelu.</a:t>
            </a:r>
            <a:endParaRPr lang="cs-CZ" sz="3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  <p:pic>
        <p:nvPicPr>
          <p:cNvPr id="15363" name="Picture 3" descr="C:\Users\ucitel\AppData\Local\Microsoft\Windows\Temporary Internet Files\Content.IE5\VZ10GH42\MC900441902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188640"/>
            <a:ext cx="1188132" cy="1403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1905634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2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323528" y="1196752"/>
            <a:ext cx="8280920" cy="1828800"/>
          </a:xfrm>
        </p:spPr>
        <p:txBody>
          <a:bodyPr>
            <a:noAutofit/>
          </a:bodyPr>
          <a:lstStyle/>
          <a:p>
            <a:pPr algn="ctr"/>
            <a:r>
              <a:rPr lang="cs-CZ" sz="5400" cap="all" dirty="0" smtClean="0">
                <a:solidFill>
                  <a:schemeClr val="tx1"/>
                </a:solidFill>
              </a:rPr>
              <a:t>Ubytovací a stravovací provoz</a:t>
            </a:r>
            <a:endParaRPr lang="cs-CZ" sz="5400" cap="all" dirty="0">
              <a:solidFill>
                <a:schemeClr val="tx1"/>
              </a:solidFill>
            </a:endParaRPr>
          </a:p>
        </p:txBody>
      </p:sp>
      <p:pic>
        <p:nvPicPr>
          <p:cNvPr id="11" name="Obrázek 10" descr="hote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03848" y="3501008"/>
            <a:ext cx="2438400" cy="2438400"/>
          </a:xfrm>
          <a:prstGeom prst="rect">
            <a:avLst/>
          </a:prstGeom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533065" y="1556792"/>
            <a:ext cx="8280920" cy="1036712"/>
          </a:xfrm>
        </p:spPr>
        <p:txBody>
          <a:bodyPr>
            <a:noAutofit/>
          </a:bodyPr>
          <a:lstStyle/>
          <a:p>
            <a:pPr algn="ctr"/>
            <a:r>
              <a:rPr lang="cs-CZ" sz="5400" cap="all" dirty="0" smtClean="0">
                <a:solidFill>
                  <a:schemeClr val="tx1"/>
                </a:solidFill>
              </a:rPr>
              <a:t>O</a:t>
            </a:r>
            <a:r>
              <a:rPr lang="cs-CZ" sz="5400" dirty="0" smtClean="0">
                <a:solidFill>
                  <a:schemeClr val="tx1"/>
                </a:solidFill>
              </a:rPr>
              <a:t>rganizační struktura ubytovacích zařízení</a:t>
            </a:r>
            <a:endParaRPr lang="cs-CZ" sz="5400" cap="all" dirty="0">
              <a:solidFill>
                <a:schemeClr val="tx1"/>
              </a:solidFill>
            </a:endParaRPr>
          </a:p>
        </p:txBody>
      </p:sp>
      <p:pic>
        <p:nvPicPr>
          <p:cNvPr id="15367" name="Picture 7" descr="C:\Users\ucitel\AppData\Local\Microsoft\Windows\Temporary Internet Files\Content.IE5\E1EY75EG\MC900441986[1].wm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2552258"/>
            <a:ext cx="3029619" cy="2758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9960929"/>
      </p:ext>
    </p:extLst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20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/>
          <p:cNvSpPr/>
          <p:nvPr/>
        </p:nvSpPr>
        <p:spPr>
          <a:xfrm>
            <a:off x="252317" y="620688"/>
            <a:ext cx="871296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Provoz hotelu zajišťují tři základní úseky:</a:t>
            </a:r>
          </a:p>
          <a:p>
            <a:endParaRPr lang="cs-CZ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2479488077"/>
              </p:ext>
            </p:extLst>
          </p:nvPr>
        </p:nvGraphicFramePr>
        <p:xfrm>
          <a:off x="228082" y="1722600"/>
          <a:ext cx="8640960" cy="56886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911A9D32-5B5B-4E69-B664-0D437D3172A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2000"/>
                                        <p:tgtEl>
                                          <p:spTgt spid="2">
                                            <p:graphicEl>
                                              <a:dgm id="{911A9D32-5B5B-4E69-B664-0D437D3172A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9891B74-5736-412B-AC07-29F17B49141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4" dur="2000"/>
                                        <p:tgtEl>
                                          <p:spTgt spid="2">
                                            <p:graphicEl>
                                              <a:dgm id="{D9891B74-5736-412B-AC07-29F17B49141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FCF75AFB-6A47-4A89-B702-7740F8A956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" dur="2000"/>
                                        <p:tgtEl>
                                          <p:spTgt spid="2">
                                            <p:graphicEl>
                                              <a:dgm id="{FCF75AFB-6A47-4A89-B702-7740F8A9568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559FA153-6DC2-435E-B3C5-EE596C01C7F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" dur="2000"/>
                                        <p:tgtEl>
                                          <p:spTgt spid="2">
                                            <p:graphicEl>
                                              <a:dgm id="{559FA153-6DC2-435E-B3C5-EE596C01C7F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21BC4C23-9142-46FC-ADD4-D2FE9CDD10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7" dur="2000"/>
                                        <p:tgtEl>
                                          <p:spTgt spid="2">
                                            <p:graphicEl>
                                              <a:dgm id="{21BC4C23-9142-46FC-ADD4-D2FE9CDD102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4460D9A5-7080-4B46-8910-AEB067475B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2" dur="2000"/>
                                        <p:tgtEl>
                                          <p:spTgt spid="2">
                                            <p:graphicEl>
                                              <a:dgm id="{4460D9A5-7080-4B46-8910-AEB067475B6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0B5086BB-F69B-4DAD-90DE-7411EA321BB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7" dur="2000"/>
                                        <p:tgtEl>
                                          <p:spTgt spid="2">
                                            <p:graphicEl>
                                              <a:dgm id="{0B5086BB-F69B-4DAD-90DE-7411EA321BB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Graphic spid="2" grpId="0" uiExpand="1">
        <p:bldSub>
          <a:bldDgm bld="one"/>
        </p:bldSub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179512" y="403365"/>
            <a:ext cx="8771144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itchFamily="2" charset="2"/>
              <a:buChar char="ü"/>
            </a:pP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Organizační strukturou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ubytovacího zařízení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rozumíme uspořádání a organizaci pracovních činností, úkolů, vztahů podřízenosti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/>
            </a:r>
            <a:b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nadřízenosti a formy spolupráce jednotlivých úseků. </a:t>
            </a:r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Formu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organizační struktury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určuje provozovatel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. </a:t>
            </a:r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Zvolená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forma má přinášet plnění cílů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podniku.</a:t>
            </a:r>
          </a:p>
          <a:p>
            <a:pPr marL="457200" indent="-457200">
              <a:buFont typeface="Wingdings" pitchFamily="2" charset="2"/>
              <a:buChar char="ü"/>
            </a:pPr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Organizační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uspořádání závisí na kategorii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/>
            </a:r>
            <a:b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třídě, ve které je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ubytovací zařízení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zařazeno.</a:t>
            </a:r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 </a:t>
            </a: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265352" y="620688"/>
            <a:ext cx="8568952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Formy organizačních </a:t>
            </a:r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struktur</a:t>
            </a:r>
          </a:p>
          <a:p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Rozlišujeme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dvě základní organizační struktury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: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Jednostupňové (přímé):</a:t>
            </a:r>
          </a:p>
          <a:p>
            <a:pPr marL="514350" indent="-51435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typické pro malé provozovny, kde veškerou řídící činnost vykonává zpravidla jedna osoba (majitel).</a:t>
            </a:r>
          </a:p>
          <a:p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Výhody:</a:t>
            </a:r>
          </a:p>
          <a:p>
            <a:pPr marL="514350" indent="-51435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snadná a srozumitelná komunikace,</a:t>
            </a:r>
          </a:p>
          <a:p>
            <a:pPr marL="514350" indent="-514350">
              <a:buFont typeface="Wingdings" pitchFamily="2" charset="2"/>
              <a:buChar char="ü"/>
            </a:pP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j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asně vymezené pravomoci.</a:t>
            </a:r>
          </a:p>
          <a:p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Nevýhody:</a:t>
            </a:r>
          </a:p>
          <a:p>
            <a:pPr marL="514350" indent="-514350">
              <a:buFont typeface="Wingdings" pitchFamily="2" charset="2"/>
              <a:buChar char="ü"/>
            </a:pP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edoucí má často tendenci vstupovat do práce podřízených.</a:t>
            </a:r>
          </a:p>
          <a:p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1536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3212976"/>
            <a:ext cx="2236787" cy="1011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64217652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3" dur="2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2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2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9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2529" y="294888"/>
            <a:ext cx="4041775" cy="198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Obdélník 4"/>
          <p:cNvSpPr/>
          <p:nvPr/>
        </p:nvSpPr>
        <p:spPr>
          <a:xfrm>
            <a:off x="265352" y="260648"/>
            <a:ext cx="8568952" cy="8463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2.  Vícestupňové (nepřímé):</a:t>
            </a:r>
          </a:p>
          <a:p>
            <a:pPr marL="514350" indent="-514350">
              <a:buFont typeface="Wingdings" pitchFamily="2" charset="2"/>
              <a:buChar char="ü"/>
            </a:pP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oužívají se ve větších provozech, kde ředitel deleguje pravomoci na nižší řídící pracovníky.</a:t>
            </a:r>
          </a:p>
          <a:p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Výhody:</a:t>
            </a:r>
          </a:p>
          <a:p>
            <a:pPr marL="514350" indent="-51435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specializace pracovníků pro jednotlivé pozice,</a:t>
            </a:r>
          </a:p>
          <a:p>
            <a:pPr marL="514350" indent="-514350">
              <a:buFont typeface="Wingdings" pitchFamily="2" charset="2"/>
              <a:buChar char="ü"/>
            </a:pP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íce času pro vykonávání své funkce,</a:t>
            </a:r>
          </a:p>
          <a:p>
            <a:pPr marL="514350" indent="-514350">
              <a:buFont typeface="Wingdings" pitchFamily="2" charset="2"/>
              <a:buChar char="ü"/>
            </a:pP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ožnost zastupování v případě nepřítomnosti,</a:t>
            </a:r>
          </a:p>
          <a:p>
            <a:pPr marL="514350" indent="-514350">
              <a:buFont typeface="Wingdings" pitchFamily="2" charset="2"/>
              <a:buChar char="ü"/>
            </a:pP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tanovení zodpovědnosti za svěřený úsek.</a:t>
            </a:r>
          </a:p>
          <a:p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Nevýhody:</a:t>
            </a:r>
          </a:p>
          <a:p>
            <a:pPr marL="514350" indent="-514350">
              <a:buFont typeface="Wingdings" pitchFamily="2" charset="2"/>
              <a:buChar char="ü"/>
            </a:pP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elký počet řídících pracovníků,</a:t>
            </a:r>
          </a:p>
          <a:p>
            <a:pPr marL="514350" indent="-514350">
              <a:buFont typeface="Wingdings" pitchFamily="2" charset="2"/>
              <a:buChar char="ü"/>
            </a:pP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n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ěkdy méně jasné pravomoci a zodpovědnost,</a:t>
            </a:r>
          </a:p>
          <a:p>
            <a:pPr marL="514350" indent="-514350">
              <a:buFont typeface="Wingdings" pitchFamily="2" charset="2"/>
              <a:buChar char="ü"/>
            </a:pP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n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utnost delegovat povinnosti a pravomoci,</a:t>
            </a:r>
          </a:p>
          <a:p>
            <a:pPr marL="514350" indent="-51435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nutnost pečlivého výběru podřízených.</a:t>
            </a:r>
          </a:p>
          <a:p>
            <a:pPr marL="514350" indent="-514350">
              <a:buFont typeface="Wingdings" pitchFamily="2" charset="2"/>
              <a:buChar char="ü"/>
            </a:pPr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514350" indent="-514350">
              <a:buFont typeface="Wingdings" pitchFamily="2" charset="2"/>
              <a:buChar char="ü"/>
            </a:pPr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514350" indent="-514350">
              <a:buFont typeface="Wingdings" pitchFamily="2" charset="2"/>
              <a:buChar char="ü"/>
            </a:pPr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39627019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20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2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2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20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20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20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0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2000" fill="hold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2000" fill="hold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5399" y="0"/>
            <a:ext cx="2060848" cy="2060848"/>
          </a:xfrm>
          <a:prstGeom prst="rect">
            <a:avLst/>
          </a:prstGeom>
        </p:spPr>
      </p:pic>
      <p:sp>
        <p:nvSpPr>
          <p:cNvPr id="5" name="Obdélník 4"/>
          <p:cNvSpPr/>
          <p:nvPr/>
        </p:nvSpPr>
        <p:spPr>
          <a:xfrm>
            <a:off x="238446" y="548680"/>
            <a:ext cx="8627128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Organizační struktura malého hotelu </a:t>
            </a:r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 penzionu:</a:t>
            </a:r>
          </a:p>
          <a:p>
            <a:endParaRPr lang="cs-CZ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veškerou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činnost související se zajištěním provozu většinou provádí majitel se členy rodiny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popř. s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brigádníky nebo sezónními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pracovníky, tento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typ hotelu se nazývá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rodinný,</a:t>
            </a:r>
          </a:p>
          <a:p>
            <a:pPr marL="457200" indent="-457200">
              <a:buFont typeface="Wingdings" pitchFamily="2" charset="2"/>
              <a:buChar char="ü"/>
            </a:pPr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ajitel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přenese svou zodpovědnost na pověřeného pracovníka, ten provozovnu řídí, majitel dělá většinou finanční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dohled, odměna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pro pověřeného pracovníka je většinou přímo závislá na celkovém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zisku.</a:t>
            </a:r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99583294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238446" y="260648"/>
            <a:ext cx="8798050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Organizační struktura </a:t>
            </a:r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středního hotelu: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vychází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týmové zodpovědnosti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/>
            </a:r>
            <a:b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za jednotlivé úseky,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počet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pracovníků je dán počtem lůžek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/>
            </a:r>
            <a:b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 kapacitou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odbytových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středisek,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během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provozní doby odbytových středisek by měl být ve službě vždy některý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člen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vedení hotelu z důvodu vyřizování reklamací, stížností, jednání s dodavateli a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kontroly personálu,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oučasný trend – </a:t>
            </a:r>
            <a:r>
              <a:rPr lang="cs-CZ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outsourcing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- zadávání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pracovních činností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externí firmě (např. noční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úklid odbytových středisek, ostraha, drobné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opravy).</a:t>
            </a:r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280" y="116632"/>
            <a:ext cx="1710525" cy="1653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5956718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ok">
  <a:themeElements>
    <a:clrScheme name="Tok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Tok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Tok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1034</TotalTime>
  <Words>356</Words>
  <Application>Microsoft Office PowerPoint</Application>
  <PresentationFormat>Předvádění na obrazovce (4:3)</PresentationFormat>
  <Paragraphs>83</Paragraphs>
  <Slides>15</Slides>
  <Notes>0</Notes>
  <HiddenSlides>0</HiddenSlides>
  <MMClips>0</MMClips>
  <ScaleCrop>false</ScaleCrop>
  <HeadingPairs>
    <vt:vector size="8" baseType="variant">
      <vt:variant>
        <vt:lpstr>Použitá písma</vt:lpstr>
      </vt:variant>
      <vt:variant>
        <vt:i4>4</vt:i4>
      </vt:variant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15</vt:i4>
      </vt:variant>
    </vt:vector>
  </HeadingPairs>
  <TitlesOfParts>
    <vt:vector size="21" baseType="lpstr">
      <vt:lpstr>Calibri</vt:lpstr>
      <vt:lpstr>Constantia</vt:lpstr>
      <vt:lpstr>Wingdings</vt:lpstr>
      <vt:lpstr>Wingdings 2</vt:lpstr>
      <vt:lpstr>Tok</vt:lpstr>
      <vt:lpstr>Dokument aplikace Microsoft Word</vt:lpstr>
      <vt:lpstr>Prezentace aplikace PowerPoint</vt:lpstr>
      <vt:lpstr>Ubytovací a stravovací provoz</vt:lpstr>
      <vt:lpstr>Organizační struktura ubytovacích zařízení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Ubytovací a stravovací provoz</dc:title>
  <dc:creator>hp</dc:creator>
  <cp:lastModifiedBy>pavlina.musalkova</cp:lastModifiedBy>
  <cp:revision>112</cp:revision>
  <dcterms:created xsi:type="dcterms:W3CDTF">2012-09-28T12:14:55Z</dcterms:created>
  <dcterms:modified xsi:type="dcterms:W3CDTF">2013-05-30T07:37:53Z</dcterms:modified>
</cp:coreProperties>
</file>