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66" r:id="rId6"/>
    <p:sldId id="273" r:id="rId7"/>
    <p:sldId id="274" r:id="rId8"/>
    <p:sldId id="259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Světlý styl 1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Světlý styl 1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Tmavý styl 1 – zvýraznění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06799F8-075E-4A3A-A7F6-7FBC6576F1A4}" styleName="Styl s motivem 2 – zvýraznění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Střední styl 1 – zvýraznění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5" autoAdjust="0"/>
    <p:restoredTop sz="94660"/>
  </p:normalViewPr>
  <p:slideViewPr>
    <p:cSldViewPr>
      <p:cViewPr varScale="1">
        <p:scale>
          <a:sx n="87" d="100"/>
          <a:sy n="87" d="100"/>
        </p:scale>
        <p:origin x="12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076552"/>
              </p:ext>
            </p:extLst>
          </p:nvPr>
        </p:nvGraphicFramePr>
        <p:xfrm>
          <a:off x="736600" y="1033463"/>
          <a:ext cx="6994525" cy="505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Dokument" r:id="rId3" imgW="6254904" imgH="4521961" progId="Word.Document.12">
                  <p:embed/>
                </p:oleObj>
              </mc:Choice>
              <mc:Fallback>
                <p:oleObj name="Dokument" r:id="rId3" imgW="6254904" imgH="4521961" progId="Word.Document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033463"/>
                        <a:ext cx="6994525" cy="505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42844" y="214290"/>
            <a:ext cx="90011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Třídy provozoven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Provozovny se dělí do tříd </a:t>
            </a:r>
            <a:r>
              <a:rPr kumimoji="0" lang="cs-CZ" sz="32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od 1 do 5 hvězdiček.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ensionům, motelům a </a:t>
            </a:r>
            <a:r>
              <a:rPr kumimoji="0" lang="cs-CZ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garni</a:t>
            </a: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provozovnám mohou být přiděleny maximálně 4 hvězdičky.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Zařazení provozovny do jednotlivých tříd se uskuteční ve dvou krocích: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1) vyhodnocení povinných kritérií,</a:t>
            </a:r>
            <a:b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2) určení počtu bodů z katalogu fakultativních znaků.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K zařazení do určité třídy je požadováno splnění všech povinných kritérií a zároveň „nasbírání“ určitého počtu bodů u znaků fakultativních.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098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80" y="2924944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214281" y="714355"/>
          <a:ext cx="8643999" cy="5572163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1785951"/>
                <a:gridCol w="2187435"/>
                <a:gridCol w="1556871"/>
                <a:gridCol w="1556871"/>
                <a:gridCol w="1556871"/>
              </a:tblGrid>
              <a:tr h="879817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cs-CZ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cs-CZ" sz="3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320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Třída</a:t>
                      </a:r>
                      <a:endParaRPr lang="cs-CZ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Minimální </a:t>
                      </a: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počet bodů (fakultativních):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026451">
                <a:tc gridSpan="2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Hotely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Hotely superior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Penziony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Tourist</a:t>
                      </a: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90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+ 80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70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Economy</a:t>
                      </a: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170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+ 80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100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Standard (Komfort)</a:t>
                      </a: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250</a:t>
                      </a:r>
                      <a:endParaRPr lang="cs-CZ" sz="24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+ 130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140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First</a:t>
                      </a:r>
                      <a:r>
                        <a:rPr lang="cs-CZ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</a:t>
                      </a:r>
                      <a:r>
                        <a:rPr lang="cs-CZ" sz="2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Class</a:t>
                      </a: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380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+ 190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180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8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Luxus</a:t>
                      </a:r>
                      <a:endParaRPr lang="cs-CZ" sz="280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570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+ 80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----</a:t>
                      </a:r>
                      <a:endParaRPr lang="cs-CZ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Obrázek 4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786058"/>
            <a:ext cx="336199" cy="314906"/>
          </a:xfrm>
          <a:prstGeom prst="rect">
            <a:avLst/>
          </a:prstGeom>
        </p:spPr>
      </p:pic>
      <p:pic>
        <p:nvPicPr>
          <p:cNvPr id="6" name="Obrázek 5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429000"/>
            <a:ext cx="336199" cy="314906"/>
          </a:xfrm>
          <a:prstGeom prst="rect">
            <a:avLst/>
          </a:prstGeom>
        </p:spPr>
      </p:pic>
      <p:pic>
        <p:nvPicPr>
          <p:cNvPr id="7" name="Obrázek 6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429000"/>
            <a:ext cx="336199" cy="314906"/>
          </a:xfrm>
          <a:prstGeom prst="rect">
            <a:avLst/>
          </a:prstGeom>
        </p:spPr>
      </p:pic>
      <p:pic>
        <p:nvPicPr>
          <p:cNvPr id="8" name="Obrázek 7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4214818"/>
            <a:ext cx="336199" cy="314906"/>
          </a:xfrm>
          <a:prstGeom prst="rect">
            <a:avLst/>
          </a:prstGeom>
        </p:spPr>
      </p:pic>
      <p:pic>
        <p:nvPicPr>
          <p:cNvPr id="9" name="Obrázek 8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214818"/>
            <a:ext cx="336199" cy="314906"/>
          </a:xfrm>
          <a:prstGeom prst="rect">
            <a:avLst/>
          </a:prstGeom>
        </p:spPr>
      </p:pic>
      <p:pic>
        <p:nvPicPr>
          <p:cNvPr id="10" name="Obrázek 9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214818"/>
            <a:ext cx="336199" cy="314906"/>
          </a:xfrm>
          <a:prstGeom prst="rect">
            <a:avLst/>
          </a:prstGeom>
        </p:spPr>
      </p:pic>
      <p:pic>
        <p:nvPicPr>
          <p:cNvPr id="11" name="Obrázek 10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143512"/>
            <a:ext cx="336199" cy="314906"/>
          </a:xfrm>
          <a:prstGeom prst="rect">
            <a:avLst/>
          </a:prstGeom>
        </p:spPr>
      </p:pic>
      <p:pic>
        <p:nvPicPr>
          <p:cNvPr id="12" name="Obrázek 11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5143512"/>
            <a:ext cx="336199" cy="314906"/>
          </a:xfrm>
          <a:prstGeom prst="rect">
            <a:avLst/>
          </a:prstGeom>
        </p:spPr>
      </p:pic>
      <p:pic>
        <p:nvPicPr>
          <p:cNvPr id="13" name="Obrázek 12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5143512"/>
            <a:ext cx="336199" cy="314906"/>
          </a:xfrm>
          <a:prstGeom prst="rect">
            <a:avLst/>
          </a:prstGeom>
        </p:spPr>
      </p:pic>
      <p:pic>
        <p:nvPicPr>
          <p:cNvPr id="14" name="Obrázek 13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143512"/>
            <a:ext cx="336199" cy="314906"/>
          </a:xfrm>
          <a:prstGeom prst="rect">
            <a:avLst/>
          </a:prstGeom>
        </p:spPr>
      </p:pic>
      <p:pic>
        <p:nvPicPr>
          <p:cNvPr id="15" name="Obrázek 14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5786454"/>
            <a:ext cx="336199" cy="314906"/>
          </a:xfrm>
          <a:prstGeom prst="rect">
            <a:avLst/>
          </a:prstGeom>
        </p:spPr>
      </p:pic>
      <p:pic>
        <p:nvPicPr>
          <p:cNvPr id="16" name="Obrázek 15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786454"/>
            <a:ext cx="336199" cy="314906"/>
          </a:xfrm>
          <a:prstGeom prst="rect">
            <a:avLst/>
          </a:prstGeom>
        </p:spPr>
      </p:pic>
      <p:pic>
        <p:nvPicPr>
          <p:cNvPr id="17" name="Obrázek 16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5786454"/>
            <a:ext cx="336199" cy="314906"/>
          </a:xfrm>
          <a:prstGeom prst="rect">
            <a:avLst/>
          </a:prstGeom>
        </p:spPr>
      </p:pic>
      <p:pic>
        <p:nvPicPr>
          <p:cNvPr id="18" name="Obrázek 17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786454"/>
            <a:ext cx="336199" cy="314906"/>
          </a:xfrm>
          <a:prstGeom prst="rect">
            <a:avLst/>
          </a:prstGeom>
        </p:spPr>
      </p:pic>
      <p:pic>
        <p:nvPicPr>
          <p:cNvPr id="19" name="Obrázek 18" descr="1194987082609011704star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786454"/>
            <a:ext cx="336199" cy="314906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Obrázek 4" descr="hotel-certifikat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571612"/>
            <a:ext cx="3534805" cy="5000660"/>
          </a:xfrm>
          <a:prstGeom prst="rect">
            <a:avLst/>
          </a:prstGeom>
        </p:spPr>
      </p:pic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500034" y="1000108"/>
            <a:ext cx="3643338" cy="629092"/>
          </a:xfrm>
        </p:spPr>
        <p:txBody>
          <a:bodyPr>
            <a:normAutofit/>
          </a:bodyPr>
          <a:lstStyle/>
          <a:p>
            <a:pPr algn="ctr"/>
            <a:r>
              <a:rPr lang="cs-CZ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Klasifikační znak</a:t>
            </a:r>
            <a:endParaRPr lang="cs-CZ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Podnadpis 6"/>
          <p:cNvSpPr txBox="1">
            <a:spLocks/>
          </p:cNvSpPr>
          <p:nvPr/>
        </p:nvSpPr>
        <p:spPr>
          <a:xfrm>
            <a:off x="5786446" y="928670"/>
            <a:ext cx="1895460" cy="557654"/>
          </a:xfrm>
          <a:prstGeom prst="rect">
            <a:avLst/>
          </a:prstGeom>
        </p:spPr>
        <p:txBody>
          <a:bodyPr vert="horz" lIns="0" rIns="18288">
            <a:normAutofit lnSpcReduction="1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Certifikát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3" name="Obrázek 12" descr="certifikat-lh-smeta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0057" y="1559243"/>
            <a:ext cx="3546719" cy="5013030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Vysvětlete pojmy klasifikace, třída a standard.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Do kolika tříd se dělí ubytovací zařízení a jak se tyto třídy označují a nazývají?</a:t>
            </a: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Jak se nazývá unie sjednocující klasifikaci hotelových </a:t>
            </a:r>
            <a:r>
              <a:rPr lang="cs-CZ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služeb </a:t>
            </a: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 Evropě a které země jsou jejími členy?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35646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2308246"/>
          </a:xfrm>
        </p:spPr>
        <p:txBody>
          <a:bodyPr>
            <a:noAutofit/>
          </a:bodyPr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Klasifikace ubytovacích zařízení 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429000"/>
            <a:ext cx="86409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5" t="19570" r="14677" b="56774"/>
          <a:stretch/>
        </p:blipFill>
        <p:spPr>
          <a:xfrm>
            <a:off x="1259632" y="3249772"/>
            <a:ext cx="6489291" cy="162232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85728"/>
            <a:ext cx="87849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 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28604"/>
            <a:ext cx="8929718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Klasifikace:</a:t>
            </a: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je označení pro minimální požadavky jednotlivých tříd z hlediska kvality ubytovacích zařízení.	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Třída: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stanovuje minimální požadavky na vybavení, úroveň a rozsah služeb spojených s ubytováním.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Standard, standardizace: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jsou pojmy označující vyšší úroveň, než jsou minimální požadavky (než stanovuje klasifikace), </a:t>
            </a:r>
            <a:b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a mohou být zaváděny hotelovými řetězci.	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76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429000"/>
            <a:ext cx="86409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42844" y="285728"/>
            <a:ext cx="88583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Asociace hotelů a restaurací České republiky (AHR ČR) společně se svou evropskou zastřešující organizací HOTREC (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Hospitality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Europe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 pracují již několik let na podpoře systému Oficiální jednotné klasifikace ubytovacích zařízení, který v Čechách funguje na dobrovolné bázi již od roku 2004.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Materiál </a:t>
            </a: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Oficiální jednotné klasifikace ubytovací zařízení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vznikl ve spolupráci: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AHR ČR,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UNIHOST,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za podpory MMR ČR</a:t>
            </a:r>
          </a:p>
          <a:p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agentury Czech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Tourism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Obrázek 3" descr="logo-ah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0749" y="6118203"/>
            <a:ext cx="2650671" cy="648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ázek 4" descr="unihost_ma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204936"/>
            <a:ext cx="1872209" cy="1834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ázek 5" descr="CzechTourism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2582" y="5725384"/>
            <a:ext cx="2786082" cy="107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ázek 6" descr="f351ef38a53f1edcf3d0efdfeb79e7c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63444" y="3861048"/>
            <a:ext cx="2452274" cy="1758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429000"/>
            <a:ext cx="86409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29636"/>
            <a:ext cx="4427984" cy="4303001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428596" y="363915"/>
            <a:ext cx="84296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Začátek roku 2010 přinesl nový systém přidělování hvězdiček.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Hotelové asociace 7 zemí EU založily </a:t>
            </a:r>
            <a:r>
              <a:rPr lang="cs-CZ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Hotelstars</a:t>
            </a: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Union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/HSU/ - unii, která si dala za cíl sjednocení klasifikace hotelových služeb pomocí jednotné metodiky a využití společného marketingu při propagaci certifikovaných zařízení.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 vzniku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Hotelstars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Union stálo 7 zemí EU.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současné době aplikují společná kritéria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udělování hvězdiček tyto země: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Německo, Rakousko, Švédsko, Česká republika, Maďarsko, Švýcarsko, Nizozemí, Lucembursko, Litva, Lotyšsko, Estonsko a Malta.</a:t>
            </a: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citel\AppData\Local\Microsoft\Windows\Temporary Internet Files\Content.IE5\E1EY75EG\MC900433236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"/>
          <a:stretch/>
        </p:blipFill>
        <p:spPr bwMode="auto">
          <a:xfrm>
            <a:off x="4097366" y="610383"/>
            <a:ext cx="5041392" cy="6277113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429000"/>
            <a:ext cx="864096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323528" y="1166842"/>
            <a:ext cx="84999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AHR ČR spolu s partnerskými asociacemi ostatních členských zemí pracuje na přípravě nové certifikace, která vstoupí v platnost k 1. 1. 2013.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Certifikace je živý organismus, který reaguje na aktuální vývoj hotelového průmyslu.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Nesporným přínosem byla a je podpora certifikace HSU ze strany Evropského parlamentu, Ministerstva pro místní rozvoj a České centrály cestovního ruchu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Czech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Tourism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attention-in-blue-m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4241188"/>
            <a:ext cx="2412024" cy="2331084"/>
          </a:xfrm>
          <a:prstGeom prst="rect">
            <a:avLst/>
          </a:prstGeom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42844" y="571480"/>
            <a:ext cx="90011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Materiál klasifikace má doporučující charakter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slouží jako pomůcka pro zařazování ubytovacích zařízení kategorií hotel,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cs-CZ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garni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pension a motel do příslušných tříd dle minimálních stanovených požadavků s cílem zlepšení orientace spotřebitelů, zvýšení transparentnosti trhu ubytování a zkvalitnění služeb poskytovaných ubytovacími zařízeními.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Požadavky jsou uváděny jako minimální.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Klasifikace není obecně závazným právním předpisem a je na samotném provozovateli ubytovacího zařízení, zda-li certifikaci </a:t>
            </a:r>
          </a:p>
          <a:p>
            <a:r>
              <a:rPr lang="cs-CZ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podstoupí, </a:t>
            </a: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či nikoliv.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51520" y="1893604"/>
            <a:ext cx="864096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571480"/>
            <a:ext cx="90011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Udělování a obnovování Certifikátů a Klasifikačních znaků provádějí pro své členy i ostatní podnikatele profesní svazy Asociace hotelů a restaurací České republiky a UNIHOST - sdružení podnikatelů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 pohostinství, stravovacích a ubytovacích službách.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Klasifikační znaky (samolepky) se udělují na tříleté období.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Případné spory řeší ustanovená klasifikační komise. </a:t>
            </a:r>
          </a:p>
          <a:p>
            <a:pPr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Zjištění a kontrolu provádí ten profesní svaz, který danému ubytovacímu zařízení Certifikát a Klasifikační znak udělil.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6243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1480</TotalTime>
  <Words>373</Words>
  <Application>Microsoft Office PowerPoint</Application>
  <PresentationFormat>Předvádění na obrazovce (4:3)</PresentationFormat>
  <Paragraphs>107</Paragraphs>
  <Slides>13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1" baseType="lpstr">
      <vt:lpstr>Arial</vt:lpstr>
      <vt:lpstr>Calibri</vt:lpstr>
      <vt:lpstr>Constantia</vt:lpstr>
      <vt:lpstr>Times New Roman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Klasifikace ubytovacích zařízení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138</cp:revision>
  <dcterms:created xsi:type="dcterms:W3CDTF">2012-09-28T12:14:55Z</dcterms:created>
  <dcterms:modified xsi:type="dcterms:W3CDTF">2013-05-30T07:36:21Z</dcterms:modified>
</cp:coreProperties>
</file>