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3" r:id="rId2"/>
    <p:sldId id="256" r:id="rId3"/>
    <p:sldId id="257" r:id="rId4"/>
    <p:sldId id="258" r:id="rId5"/>
    <p:sldId id="266" r:id="rId6"/>
    <p:sldId id="259" r:id="rId7"/>
    <p:sldId id="265" r:id="rId8"/>
    <p:sldId id="267" r:id="rId9"/>
    <p:sldId id="269" r:id="rId10"/>
    <p:sldId id="260" r:id="rId11"/>
    <p:sldId id="268" r:id="rId12"/>
    <p:sldId id="270" r:id="rId13"/>
    <p:sldId id="274" r:id="rId14"/>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řední styl 2 – zvýraznění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Střední styl 2 – zvýraznění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Světlý styl 1 – zvýraznění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Světlý styl 1 – zvýraznění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Světlý styl 1 – zvýraznění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Světlý styl 1 – zvýraznění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Bez stylu, bez mřížky">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9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bg>
      <p:bgRef idx="1002">
        <a:schemeClr val="bg2"/>
      </p:bgRef>
    </p:bg>
    <p:spTree>
      <p:nvGrpSpPr>
        <p:cNvPr id="1" name=""/>
        <p:cNvGrpSpPr/>
        <p:nvPr/>
      </p:nvGrpSpPr>
      <p:grpSpPr>
        <a:xfrm>
          <a:off x="0" y="0"/>
          <a:ext cx="0" cy="0"/>
          <a:chOff x="0" y="0"/>
          <a:chExt cx="0" cy="0"/>
        </a:xfrm>
      </p:grpSpPr>
      <p:sp>
        <p:nvSpPr>
          <p:cNvPr id="9" name="Nadpis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cs-CZ" smtClean="0"/>
              <a:t>Klepnutím lze upravit styl předlohy nadpisů.</a:t>
            </a:r>
            <a:endParaRPr kumimoji="0" lang="en-US"/>
          </a:p>
        </p:txBody>
      </p:sp>
      <p:sp>
        <p:nvSpPr>
          <p:cNvPr id="17" name="Podnadpis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cs-CZ" smtClean="0"/>
              <a:t>Klepnutím lze upravit styl předlohy podnadpisů.</a:t>
            </a:r>
            <a:endParaRPr kumimoji="0" lang="en-US"/>
          </a:p>
        </p:txBody>
      </p:sp>
      <p:sp>
        <p:nvSpPr>
          <p:cNvPr id="30" name="Zástupný symbol pro datum 29"/>
          <p:cNvSpPr>
            <a:spLocks noGrp="1"/>
          </p:cNvSpPr>
          <p:nvPr>
            <p:ph type="dt" sz="half" idx="10"/>
          </p:nvPr>
        </p:nvSpPr>
        <p:spPr/>
        <p:txBody>
          <a:bodyPr/>
          <a:lstStyle/>
          <a:p>
            <a:fld id="{4777D86E-2AD0-42E2-B299-7E13612A0F62}" type="datetimeFigureOut">
              <a:rPr lang="cs-CZ" smtClean="0"/>
              <a:pPr/>
              <a:t>30. 5. 2013</a:t>
            </a:fld>
            <a:endParaRPr lang="cs-CZ"/>
          </a:p>
        </p:txBody>
      </p:sp>
      <p:sp>
        <p:nvSpPr>
          <p:cNvPr id="19" name="Zástupný symbol pro zápatí 18"/>
          <p:cNvSpPr>
            <a:spLocks noGrp="1"/>
          </p:cNvSpPr>
          <p:nvPr>
            <p:ph type="ftr" sz="quarter" idx="11"/>
          </p:nvPr>
        </p:nvSpPr>
        <p:spPr/>
        <p:txBody>
          <a:bodyPr/>
          <a:lstStyle/>
          <a:p>
            <a:endParaRPr lang="cs-CZ"/>
          </a:p>
        </p:txBody>
      </p:sp>
      <p:sp>
        <p:nvSpPr>
          <p:cNvPr id="27" name="Zástupný symbol pro číslo snímku 26"/>
          <p:cNvSpPr>
            <a:spLocks noGrp="1"/>
          </p:cNvSpPr>
          <p:nvPr>
            <p:ph type="sldNum" sz="quarter" idx="12"/>
          </p:nvPr>
        </p:nvSpPr>
        <p:spPr/>
        <p:txBody>
          <a:bodyPr/>
          <a:lstStyle/>
          <a:p>
            <a:fld id="{428EA613-D471-4C8C-9A7F-CB090AB11746}" type="slidenum">
              <a:rPr lang="cs-CZ" smtClean="0"/>
              <a:pPr/>
              <a:t>‹#›</a:t>
            </a:fld>
            <a:endParaRPr lang="cs-CZ"/>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p:txBody>
          <a:bodyPr vert="eaVer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4777D86E-2AD0-42E2-B299-7E13612A0F62}" type="datetimeFigureOut">
              <a:rPr lang="cs-CZ" smtClean="0"/>
              <a:pPr/>
              <a:t>30. 5. 2013</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28EA613-D471-4C8C-9A7F-CB090AB11746}" type="slidenum">
              <a:rPr lang="cs-CZ" smtClean="0"/>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914401"/>
            <a:ext cx="2057400" cy="5211763"/>
          </a:xfrm>
        </p:spPr>
        <p:txBody>
          <a:bodyPr vert="eaVert"/>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a:xfrm>
            <a:off x="457200" y="914401"/>
            <a:ext cx="6019800" cy="5211763"/>
          </a:xfrm>
        </p:spPr>
        <p:txBody>
          <a:bodyPr vert="eaVer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4777D86E-2AD0-42E2-B299-7E13612A0F62}" type="datetimeFigureOut">
              <a:rPr lang="cs-CZ" smtClean="0"/>
              <a:pPr/>
              <a:t>30. 5. 2013</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28EA613-D471-4C8C-9A7F-CB090AB11746}" type="slidenum">
              <a:rPr lang="cs-CZ" smtClean="0"/>
              <a:pPr/>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smtClean="0"/>
              <a:t>Klepnutím lze upravit styl předlohy nadpisů.</a:t>
            </a:r>
            <a:endParaRPr kumimoji="0" lang="en-US"/>
          </a:p>
        </p:txBody>
      </p:sp>
      <p:sp>
        <p:nvSpPr>
          <p:cNvPr id="3" name="Zástupný symbol pro obsah 2"/>
          <p:cNvSpPr>
            <a:spLocks noGrp="1"/>
          </p:cNvSpPr>
          <p:nvPr>
            <p:ph idx="1"/>
          </p:nvPr>
        </p:nvSpPr>
        <p:spPr/>
        <p:txBody>
          <a:body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4777D86E-2AD0-42E2-B299-7E13612A0F62}" type="datetimeFigureOut">
              <a:rPr lang="cs-CZ" smtClean="0"/>
              <a:pPr/>
              <a:t>30. 5. 2013</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28EA613-D471-4C8C-9A7F-CB090AB11746}" type="slidenum">
              <a:rPr lang="cs-CZ" smtClean="0"/>
              <a:pPr/>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bg>
      <p:bgRef idx="1002">
        <a:schemeClr val="bg2"/>
      </p:bgRef>
    </p:bg>
    <p:spTree>
      <p:nvGrpSpPr>
        <p:cNvPr id="1" name=""/>
        <p:cNvGrpSpPr/>
        <p:nvPr/>
      </p:nvGrpSpPr>
      <p:grpSpPr>
        <a:xfrm>
          <a:off x="0" y="0"/>
          <a:ext cx="0" cy="0"/>
          <a:chOff x="0" y="0"/>
          <a:chExt cx="0" cy="0"/>
        </a:xfrm>
      </p:grpSpPr>
      <p:sp>
        <p:nvSpPr>
          <p:cNvPr id="2" name="Nadpis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cs-CZ" smtClean="0"/>
              <a:t>Klepnutím lze upravit styl předlohy nadpisů.</a:t>
            </a:r>
            <a:endParaRPr kumimoji="0" lang="en-US"/>
          </a:p>
        </p:txBody>
      </p:sp>
      <p:sp>
        <p:nvSpPr>
          <p:cNvPr id="3" name="Zástupný symbol pro text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cs-CZ" smtClean="0"/>
              <a:t>Klepnutím lze upravit styly předlohy textu.</a:t>
            </a:r>
          </a:p>
        </p:txBody>
      </p:sp>
      <p:sp>
        <p:nvSpPr>
          <p:cNvPr id="4" name="Zástupný symbol pro datum 3"/>
          <p:cNvSpPr>
            <a:spLocks noGrp="1"/>
          </p:cNvSpPr>
          <p:nvPr>
            <p:ph type="dt" sz="half" idx="10"/>
          </p:nvPr>
        </p:nvSpPr>
        <p:spPr/>
        <p:txBody>
          <a:bodyPr/>
          <a:lstStyle/>
          <a:p>
            <a:fld id="{4777D86E-2AD0-42E2-B299-7E13612A0F62}" type="datetimeFigureOut">
              <a:rPr lang="cs-CZ" smtClean="0"/>
              <a:pPr/>
              <a:t>30. 5. 2013</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28EA613-D471-4C8C-9A7F-CB090AB11746}" type="slidenum">
              <a:rPr lang="cs-CZ" smtClean="0"/>
              <a:pPr/>
              <a:t>‹#›</a:t>
            </a:fld>
            <a:endParaRPr lang="cs-CZ"/>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a:xfrm>
            <a:off x="457200" y="704088"/>
            <a:ext cx="8229600" cy="1143000"/>
          </a:xfrm>
        </p:spPr>
        <p:txBody>
          <a:bodyPr/>
          <a:lstStyle/>
          <a:p>
            <a:r>
              <a:rPr kumimoji="0" lang="cs-CZ" smtClean="0"/>
              <a:t>Klepnutím lze upravit styl předlohy nadpisů.</a:t>
            </a:r>
            <a:endParaRPr kumimoji="0" lang="en-US"/>
          </a:p>
        </p:txBody>
      </p:sp>
      <p:sp>
        <p:nvSpPr>
          <p:cNvPr id="3" name="Zástupný symbol pro obsah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obsah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Zástupný symbol pro datum 4"/>
          <p:cNvSpPr>
            <a:spLocks noGrp="1"/>
          </p:cNvSpPr>
          <p:nvPr>
            <p:ph type="dt" sz="half" idx="10"/>
          </p:nvPr>
        </p:nvSpPr>
        <p:spPr/>
        <p:txBody>
          <a:bodyPr/>
          <a:lstStyle/>
          <a:p>
            <a:fld id="{4777D86E-2AD0-42E2-B299-7E13612A0F62}" type="datetimeFigureOut">
              <a:rPr lang="cs-CZ" smtClean="0"/>
              <a:pPr/>
              <a:t>30. 5. 2013</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28EA613-D471-4C8C-9A7F-CB090AB11746}" type="slidenum">
              <a:rPr lang="cs-CZ" smtClean="0"/>
              <a:pPr/>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457200" y="704088"/>
            <a:ext cx="8229600" cy="1143000"/>
          </a:xfrm>
        </p:spPr>
        <p:txBody>
          <a:bodyPr tIns="45720" anchor="b"/>
          <a:lstStyle>
            <a:lvl1pPr>
              <a:defRPr/>
            </a:lvl1pPr>
          </a:lstStyle>
          <a:p>
            <a:r>
              <a:rPr kumimoji="0" lang="cs-CZ" smtClean="0"/>
              <a:t>Klepnutím lze upravit styl předlohy nadpisů.</a:t>
            </a:r>
            <a:endParaRPr kumimoji="0" lang="en-US"/>
          </a:p>
        </p:txBody>
      </p:sp>
      <p:sp>
        <p:nvSpPr>
          <p:cNvPr id="3" name="Zástupný symbol pro text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cs-CZ" smtClean="0"/>
              <a:t>Klepnutím lze upravit styly předlohy textu.</a:t>
            </a:r>
          </a:p>
        </p:txBody>
      </p:sp>
      <p:sp>
        <p:nvSpPr>
          <p:cNvPr id="4" name="Zástupný symbol pro text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cs-CZ" smtClean="0"/>
              <a:t>Klepnutím lze upravit styly předlohy textu.</a:t>
            </a:r>
          </a:p>
        </p:txBody>
      </p:sp>
      <p:sp>
        <p:nvSpPr>
          <p:cNvPr id="5" name="Zástupný symbol pro obsah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6" name="Zástupný symbol pro obsah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7" name="Zástupný symbol pro datum 6"/>
          <p:cNvSpPr>
            <a:spLocks noGrp="1"/>
          </p:cNvSpPr>
          <p:nvPr>
            <p:ph type="dt" sz="half" idx="10"/>
          </p:nvPr>
        </p:nvSpPr>
        <p:spPr/>
        <p:txBody>
          <a:bodyPr/>
          <a:lstStyle/>
          <a:p>
            <a:fld id="{4777D86E-2AD0-42E2-B299-7E13612A0F62}" type="datetimeFigureOut">
              <a:rPr lang="cs-CZ" smtClean="0"/>
              <a:pPr/>
              <a:t>30. 5. 2013</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428EA613-D471-4C8C-9A7F-CB090AB11746}" type="slidenum">
              <a:rPr lang="cs-CZ" smtClean="0"/>
              <a:pPr/>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cs-CZ" smtClean="0"/>
              <a:t>Klepnutím lze upravit styl předlohy nadpisů.</a:t>
            </a:r>
            <a:endParaRPr kumimoji="0" lang="en-US"/>
          </a:p>
        </p:txBody>
      </p:sp>
      <p:sp>
        <p:nvSpPr>
          <p:cNvPr id="3" name="Zástupný symbol pro datum 2"/>
          <p:cNvSpPr>
            <a:spLocks noGrp="1"/>
          </p:cNvSpPr>
          <p:nvPr>
            <p:ph type="dt" sz="half" idx="10"/>
          </p:nvPr>
        </p:nvSpPr>
        <p:spPr/>
        <p:txBody>
          <a:bodyPr/>
          <a:lstStyle/>
          <a:p>
            <a:fld id="{4777D86E-2AD0-42E2-B299-7E13612A0F62}" type="datetimeFigureOut">
              <a:rPr lang="cs-CZ" smtClean="0"/>
              <a:pPr/>
              <a:t>30. 5. 2013</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428EA613-D471-4C8C-9A7F-CB090AB11746}" type="slidenum">
              <a:rPr lang="cs-CZ" smtClean="0"/>
              <a:pPr/>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4777D86E-2AD0-42E2-B299-7E13612A0F62}" type="datetimeFigureOut">
              <a:rPr lang="cs-CZ" smtClean="0"/>
              <a:pPr/>
              <a:t>30. 5. 2013</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428EA613-D471-4C8C-9A7F-CB090AB11746}" type="slidenum">
              <a:rPr lang="cs-CZ" smtClean="0"/>
              <a:pPr/>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cs-CZ" smtClean="0"/>
              <a:t>Klepnutím lze upravit styl předlohy nadpisů.</a:t>
            </a:r>
            <a:endParaRPr kumimoji="0" lang="en-US"/>
          </a:p>
        </p:txBody>
      </p:sp>
      <p:sp>
        <p:nvSpPr>
          <p:cNvPr id="3" name="Zástupný symbol pro text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cs-CZ" smtClean="0"/>
              <a:t>Klepnutím lze upravit styly předlohy textu.</a:t>
            </a:r>
          </a:p>
        </p:txBody>
      </p:sp>
      <p:sp>
        <p:nvSpPr>
          <p:cNvPr id="4" name="Zástupný symbol pro obsah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Zástupný symbol pro datum 4"/>
          <p:cNvSpPr>
            <a:spLocks noGrp="1"/>
          </p:cNvSpPr>
          <p:nvPr>
            <p:ph type="dt" sz="half" idx="10"/>
          </p:nvPr>
        </p:nvSpPr>
        <p:spPr/>
        <p:txBody>
          <a:bodyPr/>
          <a:lstStyle/>
          <a:p>
            <a:fld id="{4777D86E-2AD0-42E2-B299-7E13612A0F62}" type="datetimeFigureOut">
              <a:rPr lang="cs-CZ" smtClean="0"/>
              <a:pPr/>
              <a:t>30. 5. 2013</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28EA613-D471-4C8C-9A7F-CB090AB11746}" type="slidenum">
              <a:rPr lang="cs-CZ" smtClean="0"/>
              <a:pPr/>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spTree>
      <p:nvGrpSpPr>
        <p:cNvPr id="1" name=""/>
        <p:cNvGrpSpPr/>
        <p:nvPr/>
      </p:nvGrpSpPr>
      <p:grpSpPr>
        <a:xfrm>
          <a:off x="0" y="0"/>
          <a:ext cx="0" cy="0"/>
          <a:chOff x="0" y="0"/>
          <a:chExt cx="0" cy="0"/>
        </a:xfrm>
      </p:grpSpPr>
      <p:sp>
        <p:nvSpPr>
          <p:cNvPr id="9" name="Obdélník s odříznutým a zakulaceným jedním rohem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Pravoúhlý trojúhelník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Nadpis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cs-CZ" smtClean="0"/>
              <a:t>Klepnutím lze upravit styl předlohy nadpisů.</a:t>
            </a:r>
            <a:endParaRPr kumimoji="0" lang="en-US"/>
          </a:p>
        </p:txBody>
      </p:sp>
      <p:sp>
        <p:nvSpPr>
          <p:cNvPr id="4" name="Zástupný symbol pro text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cs-CZ" smtClean="0"/>
              <a:t>Klepnutím lze upravit styly předlohy textu.</a:t>
            </a:r>
          </a:p>
        </p:txBody>
      </p:sp>
      <p:sp>
        <p:nvSpPr>
          <p:cNvPr id="5" name="Zástupný symbol pro datum 4"/>
          <p:cNvSpPr>
            <a:spLocks noGrp="1"/>
          </p:cNvSpPr>
          <p:nvPr>
            <p:ph type="dt" sz="half" idx="10"/>
          </p:nvPr>
        </p:nvSpPr>
        <p:spPr/>
        <p:txBody>
          <a:bodyPr/>
          <a:lstStyle/>
          <a:p>
            <a:fld id="{4777D86E-2AD0-42E2-B299-7E13612A0F62}" type="datetimeFigureOut">
              <a:rPr lang="cs-CZ" smtClean="0"/>
              <a:pPr/>
              <a:t>30. 5. 2013</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a:xfrm>
            <a:off x="8077200" y="6356350"/>
            <a:ext cx="609600" cy="365125"/>
          </a:xfrm>
        </p:spPr>
        <p:txBody>
          <a:bodyPr/>
          <a:lstStyle/>
          <a:p>
            <a:fld id="{428EA613-D471-4C8C-9A7F-CB090AB11746}" type="slidenum">
              <a:rPr lang="cs-CZ" smtClean="0"/>
              <a:pPr/>
              <a:t>‹#›</a:t>
            </a:fld>
            <a:endParaRPr lang="cs-CZ"/>
          </a:p>
        </p:txBody>
      </p:sp>
      <p:sp>
        <p:nvSpPr>
          <p:cNvPr id="3" name="Zástupný symbol pro obrázek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cs-CZ" smtClean="0"/>
              <a:t>Klepnutím na ikonu přidáte obrázek.</a:t>
            </a:r>
            <a:endParaRPr kumimoji="0" lang="en-US" dirty="0"/>
          </a:p>
        </p:txBody>
      </p:sp>
      <p:sp>
        <p:nvSpPr>
          <p:cNvPr id="10" name="Volný tvar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Volný tvar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Volný tvar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Volný tvar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Zástupný symbol pro nadpis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cs-CZ" smtClean="0"/>
              <a:t>Klepnutím lze upravit styl předlohy nadpisů.</a:t>
            </a:r>
            <a:endParaRPr kumimoji="0" lang="en-US"/>
          </a:p>
        </p:txBody>
      </p:sp>
      <p:sp>
        <p:nvSpPr>
          <p:cNvPr id="30" name="Zástupný symbol pro text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cs-CZ" smtClean="0"/>
              <a:t>Klepnutím lze upravit styly předlohy textu.</a:t>
            </a:r>
          </a:p>
          <a:p>
            <a:pPr lvl="1" eaLnBrk="1" latinLnBrk="0" hangingPunct="1"/>
            <a:r>
              <a:rPr kumimoji="0" lang="cs-CZ" smtClean="0"/>
              <a:t>Druhá úroveň</a:t>
            </a:r>
          </a:p>
          <a:p>
            <a:pPr lvl="2" eaLnBrk="1" latinLnBrk="0" hangingPunct="1"/>
            <a:r>
              <a:rPr kumimoji="0" lang="cs-CZ" smtClean="0"/>
              <a:t>Třetí úroveň</a:t>
            </a:r>
          </a:p>
          <a:p>
            <a:pPr lvl="3" eaLnBrk="1" latinLnBrk="0" hangingPunct="1"/>
            <a:r>
              <a:rPr kumimoji="0" lang="cs-CZ" smtClean="0"/>
              <a:t>Čtvrtá úroveň</a:t>
            </a:r>
          </a:p>
          <a:p>
            <a:pPr lvl="4" eaLnBrk="1" latinLnBrk="0" hangingPunct="1"/>
            <a:r>
              <a:rPr kumimoji="0" lang="cs-CZ" smtClean="0"/>
              <a:t>Pátá úroveň</a:t>
            </a:r>
            <a:endParaRPr kumimoji="0" lang="en-US"/>
          </a:p>
        </p:txBody>
      </p:sp>
      <p:sp>
        <p:nvSpPr>
          <p:cNvPr id="10" name="Zástupný symbol pro datum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77D86E-2AD0-42E2-B299-7E13612A0F62}" type="datetimeFigureOut">
              <a:rPr lang="cs-CZ" smtClean="0"/>
              <a:pPr/>
              <a:t>30. 5. 2013</a:t>
            </a:fld>
            <a:endParaRPr lang="cs-CZ"/>
          </a:p>
        </p:txBody>
      </p:sp>
      <p:sp>
        <p:nvSpPr>
          <p:cNvPr id="22" name="Zástupný symbol pro zápatí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cs-CZ"/>
          </a:p>
        </p:txBody>
      </p:sp>
      <p:sp>
        <p:nvSpPr>
          <p:cNvPr id="18" name="Zástupný symbol pro číslo snímku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28EA613-D471-4C8C-9A7F-CB090AB11746}" type="slidenum">
              <a:rPr lang="cs-CZ" smtClean="0"/>
              <a:pPr/>
              <a:t>‹#›</a:t>
            </a:fld>
            <a:endParaRPr lang="cs-CZ"/>
          </a:p>
        </p:txBody>
      </p:sp>
      <p:grpSp>
        <p:nvGrpSpPr>
          <p:cNvPr id="2" name="Skupina 1"/>
          <p:cNvGrpSpPr/>
          <p:nvPr/>
        </p:nvGrpSpPr>
        <p:grpSpPr>
          <a:xfrm>
            <a:off x="-19017" y="202408"/>
            <a:ext cx="9180548" cy="649224"/>
            <a:chOff x="-19045" y="216550"/>
            <a:chExt cx="9180548" cy="649224"/>
          </a:xfrm>
        </p:grpSpPr>
        <p:sp>
          <p:nvSpPr>
            <p:cNvPr id="12" name="Volný tvar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Volný tvar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Dokument_aplikace_Microsoft_Word1.docx"/><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 Id="rId5" Type="http://schemas.openxmlformats.org/officeDocument/2006/relationships/image" Target="../media/image17.wmf"/><Relationship Id="rId4" Type="http://schemas.openxmlformats.org/officeDocument/2006/relationships/image" Target="../media/image16.wmf"/></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wmf"/><Relationship Id="rId1" Type="http://schemas.openxmlformats.org/officeDocument/2006/relationships/slideLayout" Target="../slideLayouts/slideLayout1.xml"/><Relationship Id="rId4" Type="http://schemas.openxmlformats.org/officeDocument/2006/relationships/image" Target="../media/image12.wmf"/></Relationships>
</file>

<file path=ppt/slides/_rels/slide9.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kt 1"/>
          <p:cNvGraphicFramePr>
            <a:graphicFrameLocks noChangeAspect="1"/>
          </p:cNvGraphicFramePr>
          <p:nvPr>
            <p:extLst>
              <p:ext uri="{D42A27DB-BD31-4B8C-83A1-F6EECF244321}">
                <p14:modId xmlns:p14="http://schemas.microsoft.com/office/powerpoint/2010/main" val="991897327"/>
              </p:ext>
            </p:extLst>
          </p:nvPr>
        </p:nvGraphicFramePr>
        <p:xfrm>
          <a:off x="925513" y="855663"/>
          <a:ext cx="6972300" cy="5722937"/>
        </p:xfrm>
        <a:graphic>
          <a:graphicData uri="http://schemas.openxmlformats.org/presentationml/2006/ole">
            <mc:AlternateContent xmlns:mc="http://schemas.openxmlformats.org/markup-compatibility/2006">
              <mc:Choice xmlns:v="urn:schemas-microsoft-com:vml" Requires="v">
                <p:oleObj spid="_x0000_s4109" name="Dokument" r:id="rId3" imgW="6454344" imgH="5288541" progId="Word.Document.12">
                  <p:embed/>
                </p:oleObj>
              </mc:Choice>
              <mc:Fallback>
                <p:oleObj name="Dokument" r:id="rId3" imgW="6454344" imgH="5288541" progId="Word.Document.12">
                  <p:embed/>
                  <p:pic>
                    <p:nvPicPr>
                      <p:cNvPr id="0" name="Picture 10"/>
                      <p:cNvPicPr>
                        <a:picLocks noChangeAspect="1" noChangeArrowheads="1"/>
                      </p:cNvPicPr>
                      <p:nvPr/>
                    </p:nvPicPr>
                    <p:blipFill>
                      <a:blip r:embed="rId4"/>
                      <a:srcRect/>
                      <a:stretch>
                        <a:fillRect/>
                      </a:stretch>
                    </p:blipFill>
                    <p:spPr bwMode="auto">
                      <a:xfrm>
                        <a:off x="925513" y="855663"/>
                        <a:ext cx="6972300" cy="5722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549088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998" y="201941"/>
            <a:ext cx="5247072" cy="3538322"/>
          </a:xfrm>
          <a:prstGeom prst="rect">
            <a:avLst/>
          </a:prstGeom>
          <a:solidFill>
            <a:srgbClr val="FFFFFF">
              <a:shade val="85000"/>
            </a:srgbClr>
          </a:solidFill>
          <a:ln w="19050" cap="rnd">
            <a:solidFill>
              <a:srgbClr val="00B0F0"/>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2054" name="Rectangle 6"/>
          <p:cNvSpPr>
            <a:spLocks noChangeArrowheads="1"/>
          </p:cNvSpPr>
          <p:nvPr/>
        </p:nvSpPr>
        <p:spPr bwMode="auto">
          <a:xfrm>
            <a:off x="251520" y="1893604"/>
            <a:ext cx="8640960" cy="184665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marR="0" lvl="0" indent="-514350" algn="l" defTabSz="914400" rtl="0" eaLnBrk="1" fontAlgn="base" latinLnBrk="0" hangingPunct="1">
              <a:lnSpc>
                <a:spcPct val="100000"/>
              </a:lnSpc>
              <a:spcBef>
                <a:spcPct val="0"/>
              </a:spcBef>
              <a:spcAft>
                <a:spcPct val="0"/>
              </a:spcAft>
              <a:buClrTx/>
              <a:buSzTx/>
              <a:tabLst/>
            </a:pPr>
            <a:endParaRPr lang="cs-CZ" sz="3200" dirty="0">
              <a:effectLst>
                <a:outerShdw blurRad="38100" dist="38100" dir="2700000" algn="tl">
                  <a:srgbClr val="000000">
                    <a:alpha val="43137"/>
                  </a:srgbClr>
                </a:outerShdw>
              </a:effectLst>
              <a:latin typeface="+mj-lt"/>
              <a:ea typeface="Times New Roman" pitchFamily="18" charset="0"/>
              <a:cs typeface="Arial" pitchFamily="34" charset="0"/>
            </a:endParaRPr>
          </a:p>
          <a:p>
            <a:pPr marL="514350" marR="0" lvl="0" indent="-514350" algn="l" defTabSz="914400" rtl="0" eaLnBrk="1" fontAlgn="base" latinLnBrk="0" hangingPunct="1">
              <a:lnSpc>
                <a:spcPct val="100000"/>
              </a:lnSpc>
              <a:spcBef>
                <a:spcPct val="0"/>
              </a:spcBef>
              <a:spcAft>
                <a:spcPct val="0"/>
              </a:spcAft>
              <a:buClrTx/>
              <a:buSzTx/>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cs-CZ"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 name="Obrázek 8" descr="GFKCAQ5Y6QGCALGA4WRCAIDO080CARTQC4SCA69HDLWCACDVUETCA5FTSN1CAQFUHSBCAT049OGCAGNPYPCCA5Z6AB2CA7HW3LTCATCZ6EVCA3WDFL9CAZX4SNACAYBITG8CA93YR10CACQ8T6OCARPXGGM.jpg"/>
          <p:cNvPicPr>
            <a:picLocks noChangeAspect="1"/>
          </p:cNvPicPr>
          <p:nvPr/>
        </p:nvPicPr>
        <p:blipFill>
          <a:blip r:embed="rId3"/>
          <a:stretch>
            <a:fillRect/>
          </a:stretch>
        </p:blipFill>
        <p:spPr>
          <a:xfrm>
            <a:off x="6300192" y="923867"/>
            <a:ext cx="1520140" cy="1520140"/>
          </a:xfrm>
          <a:prstGeom prst="rect">
            <a:avLst/>
          </a:prstGeom>
          <a:solidFill>
            <a:srgbClr val="FFFFFF">
              <a:shade val="85000"/>
            </a:srgbClr>
          </a:solidFill>
          <a:ln w="19050" cap="sq">
            <a:solidFill>
              <a:schemeClr val="accent2">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Podnadpis 10"/>
          <p:cNvSpPr>
            <a:spLocks noGrp="1"/>
          </p:cNvSpPr>
          <p:nvPr>
            <p:ph type="subTitle" idx="1"/>
          </p:nvPr>
        </p:nvSpPr>
        <p:spPr>
          <a:xfrm>
            <a:off x="428596" y="3645024"/>
            <a:ext cx="2681278" cy="1057720"/>
          </a:xfrm>
        </p:spPr>
        <p:txBody>
          <a:bodyPr>
            <a:normAutofit lnSpcReduction="10000"/>
          </a:bodyPr>
          <a:lstStyle/>
          <a:p>
            <a:pPr algn="ctr"/>
            <a:r>
              <a:rPr lang="cs-CZ" sz="3200" dirty="0" smtClean="0">
                <a:effectLst>
                  <a:outerShdw blurRad="38100" dist="38100" dir="2700000" algn="tl">
                    <a:srgbClr val="000000">
                      <a:alpha val="43137"/>
                    </a:srgbClr>
                  </a:outerShdw>
                </a:effectLst>
                <a:latin typeface="+mj-lt"/>
              </a:rPr>
              <a:t>Vstupní hala </a:t>
            </a:r>
            <a:br>
              <a:rPr lang="cs-CZ" sz="3200" dirty="0" smtClean="0">
                <a:effectLst>
                  <a:outerShdw blurRad="38100" dist="38100" dir="2700000" algn="tl">
                    <a:srgbClr val="000000">
                      <a:alpha val="43137"/>
                    </a:srgbClr>
                  </a:outerShdw>
                </a:effectLst>
                <a:latin typeface="+mj-lt"/>
              </a:rPr>
            </a:br>
            <a:r>
              <a:rPr lang="cs-CZ" sz="3200" dirty="0" smtClean="0">
                <a:effectLst>
                  <a:outerShdw blurRad="38100" dist="38100" dir="2700000" algn="tl">
                    <a:srgbClr val="000000">
                      <a:alpha val="43137"/>
                    </a:srgbClr>
                  </a:outerShdw>
                </a:effectLst>
                <a:latin typeface="+mj-lt"/>
              </a:rPr>
              <a:t>s recepcí</a:t>
            </a:r>
            <a:endParaRPr lang="cs-CZ" sz="3200" dirty="0">
              <a:effectLst>
                <a:outerShdw blurRad="38100" dist="38100" dir="2700000" algn="tl">
                  <a:srgbClr val="000000">
                    <a:alpha val="43137"/>
                  </a:srgbClr>
                </a:outerShdw>
              </a:effectLst>
              <a:latin typeface="+mj-lt"/>
            </a:endParaRPr>
          </a:p>
        </p:txBody>
      </p:sp>
      <p:pic>
        <p:nvPicPr>
          <p:cNvPr id="6147" name="Picture 3" descr="C:\Users\ucitel\AppData\Local\Microsoft\Windows\Temporary Internet Files\Content.IE5\NY81N5T9\MC900230953[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2674" y="4509120"/>
            <a:ext cx="2318885" cy="1955138"/>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ucitel\AppData\Local\Microsoft\Windows\Temporary Internet Files\Content.IE5\VZ10GH42\MC900198276[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11960" y="3133830"/>
            <a:ext cx="4464496" cy="35355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20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11">
                                            <p:txEl>
                                              <p:pRg st="0" end="0"/>
                                            </p:txEl>
                                          </p:spTgt>
                                        </p:tgtEl>
                                        <p:attrNameLst>
                                          <p:attrName>ppt_y</p:attrName>
                                        </p:attrNameLst>
                                      </p:cBhvr>
                                      <p:tavLst>
                                        <p:tav tm="0">
                                          <p:val>
                                            <p:strVal val="#ppt_y"/>
                                          </p:val>
                                        </p:tav>
                                        <p:tav tm="100000">
                                          <p:val>
                                            <p:strVal val="#ppt_y"/>
                                          </p:val>
                                        </p:tav>
                                      </p:tavLst>
                                    </p:anim>
                                  </p:childTnLst>
                                </p:cTn>
                              </p:par>
                              <p:par>
                                <p:cTn id="9" presetID="21" presetClass="entr" presetSubtype="8" fill="hold" nodeType="withEffect">
                                  <p:stCondLst>
                                    <p:cond delay="0"/>
                                  </p:stCondLst>
                                  <p:childTnLst>
                                    <p:set>
                                      <p:cBhvr>
                                        <p:cTn id="10" dur="1" fill="hold">
                                          <p:stCondLst>
                                            <p:cond delay="0"/>
                                          </p:stCondLst>
                                        </p:cTn>
                                        <p:tgtEl>
                                          <p:spTgt spid="6147"/>
                                        </p:tgtEl>
                                        <p:attrNameLst>
                                          <p:attrName>style.visibility</p:attrName>
                                        </p:attrNameLst>
                                      </p:cBhvr>
                                      <p:to>
                                        <p:strVal val="visible"/>
                                      </p:to>
                                    </p:set>
                                    <p:animEffect transition="in" filter="wheel(8)">
                                      <p:cBhvr>
                                        <p:cTn id="11" dur="2000"/>
                                        <p:tgtEl>
                                          <p:spTgt spid="6147"/>
                                        </p:tgtEl>
                                      </p:cBhvr>
                                    </p:animEffect>
                                  </p:childTnLst>
                                </p:cTn>
                              </p:par>
                              <p:par>
                                <p:cTn id="12" presetID="21" presetClass="entr" presetSubtype="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heel(8)">
                                      <p:cBhvr>
                                        <p:cTn id="14" dur="2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8)">
                                      <p:cBhvr>
                                        <p:cTn id="19" dur="2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8" fill="hold" nodeType="clickEffect">
                                  <p:stCondLst>
                                    <p:cond delay="0"/>
                                  </p:stCondLst>
                                  <p:childTnLst>
                                    <p:set>
                                      <p:cBhvr>
                                        <p:cTn id="23" dur="1" fill="hold">
                                          <p:stCondLst>
                                            <p:cond delay="0"/>
                                          </p:stCondLst>
                                        </p:cTn>
                                        <p:tgtEl>
                                          <p:spTgt spid="6148"/>
                                        </p:tgtEl>
                                        <p:attrNameLst>
                                          <p:attrName>style.visibility</p:attrName>
                                        </p:attrNameLst>
                                      </p:cBhvr>
                                      <p:to>
                                        <p:strVal val="visible"/>
                                      </p:to>
                                    </p:set>
                                    <p:animEffect transition="in" filter="wheel(8)">
                                      <p:cBhvr>
                                        <p:cTn id="24" dur="20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Rectangle 6"/>
          <p:cNvSpPr>
            <a:spLocks noChangeArrowheads="1"/>
          </p:cNvSpPr>
          <p:nvPr/>
        </p:nvSpPr>
        <p:spPr bwMode="auto">
          <a:xfrm>
            <a:off x="251520" y="1893604"/>
            <a:ext cx="8640960" cy="184665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marR="0" lvl="0" indent="-514350" algn="l" defTabSz="914400" rtl="0" eaLnBrk="1" fontAlgn="base" latinLnBrk="0" hangingPunct="1">
              <a:lnSpc>
                <a:spcPct val="100000"/>
              </a:lnSpc>
              <a:spcBef>
                <a:spcPct val="0"/>
              </a:spcBef>
              <a:spcAft>
                <a:spcPct val="0"/>
              </a:spcAft>
              <a:buClrTx/>
              <a:buSzTx/>
              <a:tabLst/>
            </a:pPr>
            <a:endParaRPr lang="cs-CZ" sz="3200" dirty="0">
              <a:effectLst>
                <a:outerShdw blurRad="38100" dist="38100" dir="2700000" algn="tl">
                  <a:srgbClr val="000000">
                    <a:alpha val="43137"/>
                  </a:srgbClr>
                </a:outerShdw>
              </a:effectLst>
              <a:latin typeface="+mj-lt"/>
              <a:ea typeface="Times New Roman" pitchFamily="18" charset="0"/>
              <a:cs typeface="Arial" pitchFamily="34" charset="0"/>
            </a:endParaRPr>
          </a:p>
          <a:p>
            <a:pPr marL="514350" marR="0" lvl="0" indent="-514350" algn="l" defTabSz="914400" rtl="0" eaLnBrk="1" fontAlgn="base" latinLnBrk="0" hangingPunct="1">
              <a:lnSpc>
                <a:spcPct val="100000"/>
              </a:lnSpc>
              <a:spcBef>
                <a:spcPct val="0"/>
              </a:spcBef>
              <a:spcAft>
                <a:spcPct val="0"/>
              </a:spcAft>
              <a:buClrTx/>
              <a:buSzTx/>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cs-C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49" name="Rectangle 1"/>
          <p:cNvSpPr>
            <a:spLocks noChangeArrowheads="1"/>
          </p:cNvSpPr>
          <p:nvPr/>
        </p:nvSpPr>
        <p:spPr bwMode="auto">
          <a:xfrm>
            <a:off x="251520" y="240804"/>
            <a:ext cx="8892480"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cs-CZ" sz="3200" b="1" dirty="0" smtClean="0">
                <a:effectLst>
                  <a:outerShdw blurRad="38100" dist="38100" dir="2700000" algn="tl">
                    <a:srgbClr val="000000">
                      <a:alpha val="43137"/>
                    </a:srgbClr>
                  </a:outerShdw>
                </a:effectLst>
                <a:latin typeface="+mj-lt"/>
              </a:rPr>
              <a:t>Komunikační cesty:</a:t>
            </a:r>
          </a:p>
          <a:p>
            <a:pPr lvl="0">
              <a:buFont typeface="Wingdings" pitchFamily="2" charset="2"/>
              <a:buChar char="ü"/>
            </a:pPr>
            <a:r>
              <a:rPr lang="cs-CZ" sz="3200" dirty="0" smtClean="0">
                <a:latin typeface="+mj-lt"/>
              </a:rPr>
              <a:t>v UZ od tří podlaží nebo od tří hvězdiček musí být k dispozici výtah,</a:t>
            </a:r>
          </a:p>
          <a:p>
            <a:pPr lvl="0">
              <a:buFont typeface="Wingdings" pitchFamily="2" charset="2"/>
              <a:buChar char="ü"/>
            </a:pPr>
            <a:r>
              <a:rPr lang="cs-CZ" sz="3200" dirty="0" smtClean="0">
                <a:latin typeface="+mj-lt"/>
              </a:rPr>
              <a:t>u recepce nebo schodiště má být orientační panel informující o rozmístění služeb pro hosty,</a:t>
            </a:r>
          </a:p>
          <a:p>
            <a:pPr lvl="0">
              <a:buFont typeface="Wingdings" pitchFamily="2" charset="2"/>
              <a:buChar char="ü"/>
            </a:pPr>
            <a:r>
              <a:rPr lang="cs-CZ" sz="3200" dirty="0" smtClean="0">
                <a:latin typeface="+mj-lt"/>
              </a:rPr>
              <a:t>v každém patře na viditelném místě musí být umístěn únikový plán (únikové cesty musí mít předepsané parametry a být přístupné non-stop),</a:t>
            </a:r>
          </a:p>
          <a:p>
            <a:pPr lvl="0">
              <a:buFont typeface="Wingdings" pitchFamily="2" charset="2"/>
              <a:buChar char="ü"/>
            </a:pPr>
            <a:r>
              <a:rPr lang="cs-CZ" sz="3200" dirty="0" smtClean="0">
                <a:latin typeface="+mj-lt"/>
              </a:rPr>
              <a:t>komunikace pro hosty a personál mají být odděleny </a:t>
            </a:r>
            <a:r>
              <a:rPr lang="cs-CZ" sz="3200" dirty="0">
                <a:latin typeface="+mj-lt"/>
              </a:rPr>
              <a:t>(</a:t>
            </a:r>
            <a:r>
              <a:rPr lang="cs-CZ" sz="3200" dirty="0" smtClean="0">
                <a:latin typeface="+mj-lt"/>
              </a:rPr>
              <a:t>zvlášť výtah pro hotelovou službu </a:t>
            </a:r>
            <a:br>
              <a:rPr lang="cs-CZ" sz="3200" dirty="0" smtClean="0">
                <a:latin typeface="+mj-lt"/>
              </a:rPr>
            </a:br>
            <a:r>
              <a:rPr lang="cs-CZ" sz="3200" dirty="0" smtClean="0">
                <a:latin typeface="+mj-lt"/>
              </a:rPr>
              <a:t>a hosty).</a:t>
            </a:r>
          </a:p>
          <a:p>
            <a:r>
              <a:rPr lang="cs-CZ" sz="2000" dirty="0" smtClean="0">
                <a:latin typeface="+mj-lt"/>
              </a:rPr>
              <a:t>Součástí dispozičního řešení ubytovacího zařízení jsou i jednotlivé ubytovací jednotky (pokoje), kterým je věnována samostatná kapitola.</a:t>
            </a:r>
            <a:endParaRPr lang="cs-CZ" sz="2000" dirty="0">
              <a:effectLst>
                <a:outerShdw blurRad="38100" dist="38100" dir="2700000" algn="tl">
                  <a:srgbClr val="000000">
                    <a:alpha val="43137"/>
                  </a:srgbClr>
                </a:outerShdw>
              </a:effectLst>
              <a:latin typeface="+mj-lt"/>
            </a:endParaRPr>
          </a:p>
        </p:txBody>
      </p:sp>
      <p:pic>
        <p:nvPicPr>
          <p:cNvPr id="8" name="Obrázek 7" descr="red-with-green-md.png"/>
          <p:cNvPicPr>
            <a:picLocks noChangeAspect="1"/>
          </p:cNvPicPr>
          <p:nvPr/>
        </p:nvPicPr>
        <p:blipFill>
          <a:blip r:embed="rId2" cstate="print"/>
          <a:stretch>
            <a:fillRect/>
          </a:stretch>
        </p:blipFill>
        <p:spPr>
          <a:xfrm>
            <a:off x="3714744" y="0"/>
            <a:ext cx="566489" cy="928670"/>
          </a:xfrm>
          <a:prstGeom prst="rect">
            <a:avLst/>
          </a:prstGeom>
        </p:spPr>
      </p:pic>
      <p:pic>
        <p:nvPicPr>
          <p:cNvPr id="9" name="Obrázek 8" descr="green-emergency-exit-left-md.png"/>
          <p:cNvPicPr>
            <a:picLocks noChangeAspect="1"/>
          </p:cNvPicPr>
          <p:nvPr/>
        </p:nvPicPr>
        <p:blipFill>
          <a:blip r:embed="rId3"/>
          <a:stretch>
            <a:fillRect/>
          </a:stretch>
        </p:blipFill>
        <p:spPr>
          <a:xfrm>
            <a:off x="7858148" y="3143248"/>
            <a:ext cx="1144789" cy="583842"/>
          </a:xfrm>
          <a:prstGeom prst="rect">
            <a:avLst/>
          </a:prstGeom>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049">
                                            <p:txEl>
                                              <p:pRg st="0" end="0"/>
                                            </p:txEl>
                                          </p:spTgt>
                                        </p:tgtEl>
                                        <p:attrNameLst>
                                          <p:attrName>style.visibility</p:attrName>
                                        </p:attrNameLst>
                                      </p:cBhvr>
                                      <p:to>
                                        <p:strVal val="visible"/>
                                      </p:to>
                                    </p:set>
                                    <p:anim calcmode="lin" valueType="num">
                                      <p:cBhvr additive="base">
                                        <p:cTn id="7" dur="2000" fill="hold"/>
                                        <p:tgtEl>
                                          <p:spTgt spid="2049">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2049">
                                            <p:txEl>
                                              <p:pRg st="0" end="0"/>
                                            </p:txEl>
                                          </p:spTgt>
                                        </p:tgtEl>
                                        <p:attrNameLst>
                                          <p:attrName>ppt_y</p:attrName>
                                        </p:attrNameLst>
                                      </p:cBhvr>
                                      <p:tavLst>
                                        <p:tav tm="0">
                                          <p:val>
                                            <p:strVal val="#ppt_y"/>
                                          </p:val>
                                        </p:tav>
                                        <p:tav tm="100000">
                                          <p:val>
                                            <p:strVal val="#ppt_y"/>
                                          </p:val>
                                        </p:tav>
                                      </p:tavLst>
                                    </p:anim>
                                  </p:childTnLst>
                                </p:cTn>
                              </p:par>
                              <p:par>
                                <p:cTn id="9" presetID="21"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8)">
                                      <p:cBhvr>
                                        <p:cTn id="11" dur="20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2049">
                                            <p:txEl>
                                              <p:pRg st="1" end="1"/>
                                            </p:txEl>
                                          </p:spTgt>
                                        </p:tgtEl>
                                        <p:attrNameLst>
                                          <p:attrName>style.visibility</p:attrName>
                                        </p:attrNameLst>
                                      </p:cBhvr>
                                      <p:to>
                                        <p:strVal val="visible"/>
                                      </p:to>
                                    </p:set>
                                    <p:anim calcmode="lin" valueType="num">
                                      <p:cBhvr additive="base">
                                        <p:cTn id="16" dur="2000" fill="hold"/>
                                        <p:tgtEl>
                                          <p:spTgt spid="2049">
                                            <p:txEl>
                                              <p:pRg st="1" end="1"/>
                                            </p:txEl>
                                          </p:spTgt>
                                        </p:tgtEl>
                                        <p:attrNameLst>
                                          <p:attrName>ppt_x</p:attrName>
                                        </p:attrNameLst>
                                      </p:cBhvr>
                                      <p:tavLst>
                                        <p:tav tm="0">
                                          <p:val>
                                            <p:strVal val="0-#ppt_w/2"/>
                                          </p:val>
                                        </p:tav>
                                        <p:tav tm="100000">
                                          <p:val>
                                            <p:strVal val="#ppt_x"/>
                                          </p:val>
                                        </p:tav>
                                      </p:tavLst>
                                    </p:anim>
                                    <p:anim calcmode="lin" valueType="num">
                                      <p:cBhvr additive="base">
                                        <p:cTn id="17" dur="2000" fill="hold"/>
                                        <p:tgtEl>
                                          <p:spTgt spid="204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2049">
                                            <p:txEl>
                                              <p:pRg st="2" end="2"/>
                                            </p:txEl>
                                          </p:spTgt>
                                        </p:tgtEl>
                                        <p:attrNameLst>
                                          <p:attrName>style.visibility</p:attrName>
                                        </p:attrNameLst>
                                      </p:cBhvr>
                                      <p:to>
                                        <p:strVal val="visible"/>
                                      </p:to>
                                    </p:set>
                                    <p:anim calcmode="lin" valueType="num">
                                      <p:cBhvr additive="base">
                                        <p:cTn id="22" dur="2000" fill="hold"/>
                                        <p:tgtEl>
                                          <p:spTgt spid="2049">
                                            <p:txEl>
                                              <p:pRg st="2" end="2"/>
                                            </p:txEl>
                                          </p:spTgt>
                                        </p:tgtEl>
                                        <p:attrNameLst>
                                          <p:attrName>ppt_x</p:attrName>
                                        </p:attrNameLst>
                                      </p:cBhvr>
                                      <p:tavLst>
                                        <p:tav tm="0">
                                          <p:val>
                                            <p:strVal val="0-#ppt_w/2"/>
                                          </p:val>
                                        </p:tav>
                                        <p:tav tm="100000">
                                          <p:val>
                                            <p:strVal val="#ppt_x"/>
                                          </p:val>
                                        </p:tav>
                                      </p:tavLst>
                                    </p:anim>
                                    <p:anim calcmode="lin" valueType="num">
                                      <p:cBhvr additive="base">
                                        <p:cTn id="23" dur="2000" fill="hold"/>
                                        <p:tgtEl>
                                          <p:spTgt spid="204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2049">
                                            <p:txEl>
                                              <p:pRg st="3" end="3"/>
                                            </p:txEl>
                                          </p:spTgt>
                                        </p:tgtEl>
                                        <p:attrNameLst>
                                          <p:attrName>style.visibility</p:attrName>
                                        </p:attrNameLst>
                                      </p:cBhvr>
                                      <p:to>
                                        <p:strVal val="visible"/>
                                      </p:to>
                                    </p:set>
                                    <p:anim calcmode="lin" valueType="num">
                                      <p:cBhvr additive="base">
                                        <p:cTn id="28" dur="2000" fill="hold"/>
                                        <p:tgtEl>
                                          <p:spTgt spid="2049">
                                            <p:txEl>
                                              <p:pRg st="3" end="3"/>
                                            </p:txEl>
                                          </p:spTgt>
                                        </p:tgtEl>
                                        <p:attrNameLst>
                                          <p:attrName>ppt_x</p:attrName>
                                        </p:attrNameLst>
                                      </p:cBhvr>
                                      <p:tavLst>
                                        <p:tav tm="0">
                                          <p:val>
                                            <p:strVal val="0-#ppt_w/2"/>
                                          </p:val>
                                        </p:tav>
                                        <p:tav tm="100000">
                                          <p:val>
                                            <p:strVal val="#ppt_x"/>
                                          </p:val>
                                        </p:tav>
                                      </p:tavLst>
                                    </p:anim>
                                    <p:anim calcmode="lin" valueType="num">
                                      <p:cBhvr additive="base">
                                        <p:cTn id="29" dur="2000" fill="hold"/>
                                        <p:tgtEl>
                                          <p:spTgt spid="2049">
                                            <p:txEl>
                                              <p:pRg st="3" end="3"/>
                                            </p:txEl>
                                          </p:spTgt>
                                        </p:tgtEl>
                                        <p:attrNameLst>
                                          <p:attrName>ppt_y</p:attrName>
                                        </p:attrNameLst>
                                      </p:cBhvr>
                                      <p:tavLst>
                                        <p:tav tm="0">
                                          <p:val>
                                            <p:strVal val="#ppt_y"/>
                                          </p:val>
                                        </p:tav>
                                        <p:tav tm="100000">
                                          <p:val>
                                            <p:strVal val="#ppt_y"/>
                                          </p:val>
                                        </p:tav>
                                      </p:tavLst>
                                    </p:anim>
                                  </p:childTnLst>
                                </p:cTn>
                              </p:par>
                              <p:par>
                                <p:cTn id="30" presetID="21" presetClass="entr" presetSubtype="8"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heel(8)">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049">
                                            <p:txEl>
                                              <p:pRg st="4" end="4"/>
                                            </p:txEl>
                                          </p:spTgt>
                                        </p:tgtEl>
                                        <p:attrNameLst>
                                          <p:attrName>style.visibility</p:attrName>
                                        </p:attrNameLst>
                                      </p:cBhvr>
                                      <p:to>
                                        <p:strVal val="visible"/>
                                      </p:to>
                                    </p:set>
                                    <p:anim calcmode="lin" valueType="num">
                                      <p:cBhvr additive="base">
                                        <p:cTn id="37" dur="2000" fill="hold"/>
                                        <p:tgtEl>
                                          <p:spTgt spid="2049">
                                            <p:txEl>
                                              <p:pRg st="4" end="4"/>
                                            </p:txEl>
                                          </p:spTgt>
                                        </p:tgtEl>
                                        <p:attrNameLst>
                                          <p:attrName>ppt_x</p:attrName>
                                        </p:attrNameLst>
                                      </p:cBhvr>
                                      <p:tavLst>
                                        <p:tav tm="0">
                                          <p:val>
                                            <p:strVal val="0-#ppt_w/2"/>
                                          </p:val>
                                        </p:tav>
                                        <p:tav tm="100000">
                                          <p:val>
                                            <p:strVal val="#ppt_x"/>
                                          </p:val>
                                        </p:tav>
                                      </p:tavLst>
                                    </p:anim>
                                    <p:anim calcmode="lin" valueType="num">
                                      <p:cBhvr additive="base">
                                        <p:cTn id="38" dur="2000" fill="hold"/>
                                        <p:tgtEl>
                                          <p:spTgt spid="204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2049">
                                            <p:txEl>
                                              <p:pRg st="5" end="5"/>
                                            </p:txEl>
                                          </p:spTgt>
                                        </p:tgtEl>
                                        <p:attrNameLst>
                                          <p:attrName>style.visibility</p:attrName>
                                        </p:attrNameLst>
                                      </p:cBhvr>
                                      <p:to>
                                        <p:strVal val="visible"/>
                                      </p:to>
                                    </p:set>
                                    <p:anim calcmode="lin" valueType="num">
                                      <p:cBhvr additive="base">
                                        <p:cTn id="43" dur="2000" fill="hold"/>
                                        <p:tgtEl>
                                          <p:spTgt spid="2049">
                                            <p:txEl>
                                              <p:pRg st="5" end="5"/>
                                            </p:txEl>
                                          </p:spTgt>
                                        </p:tgtEl>
                                        <p:attrNameLst>
                                          <p:attrName>ppt_x</p:attrName>
                                        </p:attrNameLst>
                                      </p:cBhvr>
                                      <p:tavLst>
                                        <p:tav tm="0">
                                          <p:val>
                                            <p:strVal val="0-#ppt_w/2"/>
                                          </p:val>
                                        </p:tav>
                                        <p:tav tm="100000">
                                          <p:val>
                                            <p:strVal val="#ppt_x"/>
                                          </p:val>
                                        </p:tav>
                                      </p:tavLst>
                                    </p:anim>
                                    <p:anim calcmode="lin" valueType="num">
                                      <p:cBhvr additive="base">
                                        <p:cTn id="44" dur="2000" fill="hold"/>
                                        <p:tgtEl>
                                          <p:spTgt spid="204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 presetClass="emph" presetSubtype="2" fill="hold" nodeType="clickEffect">
                                  <p:stCondLst>
                                    <p:cond delay="0"/>
                                  </p:stCondLst>
                                  <p:childTnLst>
                                    <p:animClr clrSpc="rgb" dir="cw">
                                      <p:cBhvr override="childStyle">
                                        <p:cTn id="48" dur="2000" fill="hold"/>
                                        <p:tgtEl>
                                          <p:spTgt spid="2049">
                                            <p:txEl>
                                              <p:pRg st="5" end="5"/>
                                            </p:txEl>
                                          </p:spTgt>
                                        </p:tgtEl>
                                        <p:attrNameLst>
                                          <p:attrName>style.color</p:attrName>
                                        </p:attrNameLst>
                                      </p:cBhvr>
                                      <p:to>
                                        <a:srgbClr val="CC2E0E"/>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Rectangle 6"/>
          <p:cNvSpPr>
            <a:spLocks noChangeArrowheads="1"/>
          </p:cNvSpPr>
          <p:nvPr/>
        </p:nvSpPr>
        <p:spPr bwMode="auto">
          <a:xfrm>
            <a:off x="251520" y="1893604"/>
            <a:ext cx="8640960" cy="184665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marR="0" lvl="0" indent="-514350" algn="l" defTabSz="914400" rtl="0" eaLnBrk="1" fontAlgn="base" latinLnBrk="0" hangingPunct="1">
              <a:lnSpc>
                <a:spcPct val="100000"/>
              </a:lnSpc>
              <a:spcBef>
                <a:spcPct val="0"/>
              </a:spcBef>
              <a:spcAft>
                <a:spcPct val="0"/>
              </a:spcAft>
              <a:buClrTx/>
              <a:buSzTx/>
              <a:tabLst/>
            </a:pPr>
            <a:endParaRPr lang="cs-CZ" sz="3200" dirty="0">
              <a:effectLst>
                <a:outerShdw blurRad="38100" dist="38100" dir="2700000" algn="tl">
                  <a:srgbClr val="000000">
                    <a:alpha val="43137"/>
                  </a:srgbClr>
                </a:outerShdw>
              </a:effectLst>
              <a:latin typeface="+mj-lt"/>
              <a:ea typeface="Times New Roman" pitchFamily="18" charset="0"/>
              <a:cs typeface="Arial" pitchFamily="34" charset="0"/>
            </a:endParaRPr>
          </a:p>
          <a:p>
            <a:pPr marL="514350" marR="0" lvl="0" indent="-514350" algn="l" defTabSz="914400" rtl="0" eaLnBrk="1" fontAlgn="base" latinLnBrk="0" hangingPunct="1">
              <a:lnSpc>
                <a:spcPct val="100000"/>
              </a:lnSpc>
              <a:spcBef>
                <a:spcPct val="0"/>
              </a:spcBef>
              <a:spcAft>
                <a:spcPct val="0"/>
              </a:spcAft>
              <a:buClrTx/>
              <a:buSzTx/>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cs-C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Nadpis 7"/>
          <p:cNvSpPr>
            <a:spLocks noGrp="1"/>
          </p:cNvSpPr>
          <p:nvPr>
            <p:ph type="title"/>
          </p:nvPr>
        </p:nvSpPr>
        <p:spPr>
          <a:xfrm>
            <a:off x="571472" y="1285860"/>
            <a:ext cx="7772400" cy="469190"/>
          </a:xfrm>
        </p:spPr>
        <p:txBody>
          <a:bodyPr/>
          <a:lstStyle/>
          <a:p>
            <a:pPr algn="ctr"/>
            <a:r>
              <a:rPr lang="cs-CZ" sz="3200" dirty="0" smtClean="0">
                <a:solidFill>
                  <a:schemeClr val="tx1"/>
                </a:solidFill>
              </a:rPr>
              <a:t>Liftboy – obsluha výtahu („výtahář“)</a:t>
            </a:r>
            <a:endParaRPr lang="cs-CZ" sz="3200" dirty="0">
              <a:solidFill>
                <a:schemeClr val="tx1"/>
              </a:solidFill>
            </a:endParaRPr>
          </a:p>
        </p:txBody>
      </p:sp>
      <p:pic>
        <p:nvPicPr>
          <p:cNvPr id="7172" name="Picture 4" descr="C:\Users\ucitel\AppData\Local\Microsoft\Windows\Temporary Internet Files\Content.IE5\NY81N5T9\MC90028708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1893604"/>
            <a:ext cx="3888432" cy="40637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0-#ppt_w/2"/>
                                          </p:val>
                                        </p:tav>
                                        <p:tav tm="100000">
                                          <p:val>
                                            <p:strVal val="#ppt_x"/>
                                          </p:val>
                                        </p:tav>
                                      </p:tavLst>
                                    </p:anim>
                                    <p:anim calcmode="lin" valueType="num">
                                      <p:cBhvr additive="base">
                                        <p:cTn id="8" dur="2000" fill="hold"/>
                                        <p:tgtEl>
                                          <p:spTgt spid="8"/>
                                        </p:tgtEl>
                                        <p:attrNameLst>
                                          <p:attrName>ppt_y</p:attrName>
                                        </p:attrNameLst>
                                      </p:cBhvr>
                                      <p:tavLst>
                                        <p:tav tm="0">
                                          <p:val>
                                            <p:strVal val="#ppt_y"/>
                                          </p:val>
                                        </p:tav>
                                        <p:tav tm="100000">
                                          <p:val>
                                            <p:strVal val="#ppt_y"/>
                                          </p:val>
                                        </p:tav>
                                      </p:tavLst>
                                    </p:anim>
                                  </p:childTnLst>
                                </p:cTn>
                              </p:par>
                              <p:par>
                                <p:cTn id="9" presetID="21" presetClass="entr" presetSubtype="8" fill="hold" nodeType="withEffect">
                                  <p:stCondLst>
                                    <p:cond delay="0"/>
                                  </p:stCondLst>
                                  <p:childTnLst>
                                    <p:set>
                                      <p:cBhvr>
                                        <p:cTn id="10" dur="1" fill="hold">
                                          <p:stCondLst>
                                            <p:cond delay="0"/>
                                          </p:stCondLst>
                                        </p:cTn>
                                        <p:tgtEl>
                                          <p:spTgt spid="7172"/>
                                        </p:tgtEl>
                                        <p:attrNameLst>
                                          <p:attrName>style.visibility</p:attrName>
                                        </p:attrNameLst>
                                      </p:cBhvr>
                                      <p:to>
                                        <p:strVal val="visible"/>
                                      </p:to>
                                    </p:set>
                                    <p:animEffect transition="in" filter="wheel(8)">
                                      <p:cBhvr>
                                        <p:cTn id="11" dur="2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251520" y="620688"/>
            <a:ext cx="8712968" cy="6494085"/>
          </a:xfrm>
          <a:prstGeom prst="rect">
            <a:avLst/>
          </a:prstGeom>
        </p:spPr>
        <p:txBody>
          <a:bodyPr wrap="square">
            <a:spAutoFit/>
          </a:bodyPr>
          <a:lstStyle/>
          <a:p>
            <a:r>
              <a:rPr lang="cs-CZ" sz="3200" b="1" dirty="0" smtClean="0">
                <a:solidFill>
                  <a:prstClr val="white"/>
                </a:solidFill>
                <a:effectLst>
                  <a:outerShdw blurRad="38100" dist="38100" dir="2700000" algn="tl">
                    <a:srgbClr val="000000">
                      <a:alpha val="43137"/>
                    </a:srgbClr>
                  </a:outerShdw>
                </a:effectLst>
                <a:latin typeface="Calibri"/>
              </a:rPr>
              <a:t>Kontrolní otázky</a:t>
            </a:r>
          </a:p>
          <a:p>
            <a:endParaRPr lang="cs-CZ" sz="3200" b="1" dirty="0" smtClean="0">
              <a:solidFill>
                <a:prstClr val="white"/>
              </a:solidFill>
              <a:effectLst>
                <a:outerShdw blurRad="38100" dist="38100" dir="2700000" algn="tl">
                  <a:srgbClr val="000000">
                    <a:alpha val="43137"/>
                  </a:srgbClr>
                </a:outerShdw>
              </a:effectLst>
              <a:latin typeface="Calibri"/>
            </a:endParaRPr>
          </a:p>
          <a:p>
            <a:endParaRPr lang="cs-CZ" sz="3200" b="1" dirty="0" smtClean="0">
              <a:solidFill>
                <a:prstClr val="white"/>
              </a:solidFill>
              <a:effectLst>
                <a:outerShdw blurRad="38100" dist="38100" dir="2700000" algn="tl">
                  <a:srgbClr val="000000">
                    <a:alpha val="43137"/>
                  </a:srgbClr>
                </a:outerShdw>
              </a:effectLst>
              <a:latin typeface="Calibri"/>
            </a:endParaRPr>
          </a:p>
          <a:p>
            <a:pPr marL="514350" indent="-514350">
              <a:buFont typeface="+mj-lt"/>
              <a:buAutoNum type="arabicPeriod"/>
            </a:pPr>
            <a:r>
              <a:rPr lang="cs-CZ" sz="3200" dirty="0" smtClean="0">
                <a:solidFill>
                  <a:prstClr val="white"/>
                </a:solidFill>
                <a:effectLst>
                  <a:outerShdw blurRad="38100" dist="38100" dir="2700000" algn="tl">
                    <a:srgbClr val="000000">
                      <a:alpha val="43137"/>
                    </a:srgbClr>
                  </a:outerShdw>
                </a:effectLst>
                <a:latin typeface="Calibri"/>
              </a:rPr>
              <a:t>Jaké požadavky musí podnikatel splnit, když si chce zřídit ubytovací zařízení?</a:t>
            </a:r>
          </a:p>
          <a:p>
            <a:pPr marL="514350" indent="-514350">
              <a:buFont typeface="+mj-lt"/>
              <a:buAutoNum type="arabicPeriod"/>
            </a:pPr>
            <a:endParaRPr lang="cs-CZ" sz="3200" dirty="0">
              <a:solidFill>
                <a:prstClr val="white"/>
              </a:solidFill>
              <a:effectLst>
                <a:outerShdw blurRad="38100" dist="38100" dir="2700000" algn="tl">
                  <a:srgbClr val="000000">
                    <a:alpha val="43137"/>
                  </a:srgbClr>
                </a:outerShdw>
              </a:effectLst>
              <a:latin typeface="Calibri"/>
            </a:endParaRPr>
          </a:p>
          <a:p>
            <a:pPr marL="514350" indent="-514350">
              <a:buFont typeface="+mj-lt"/>
              <a:buAutoNum type="arabicPeriod"/>
            </a:pPr>
            <a:r>
              <a:rPr lang="cs-CZ" sz="3200" dirty="0" smtClean="0">
                <a:solidFill>
                  <a:prstClr val="white"/>
                </a:solidFill>
                <a:effectLst>
                  <a:outerShdw blurRad="38100" dist="38100" dir="2700000" algn="tl">
                    <a:srgbClr val="000000">
                      <a:alpha val="43137"/>
                    </a:srgbClr>
                  </a:outerShdw>
                </a:effectLst>
                <a:latin typeface="Calibri"/>
              </a:rPr>
              <a:t>Popište způsob značení přístupových cest </a:t>
            </a:r>
            <a:br>
              <a:rPr lang="cs-CZ" sz="3200" dirty="0" smtClean="0">
                <a:solidFill>
                  <a:prstClr val="white"/>
                </a:solidFill>
                <a:effectLst>
                  <a:outerShdw blurRad="38100" dist="38100" dir="2700000" algn="tl">
                    <a:srgbClr val="000000">
                      <a:alpha val="43137"/>
                    </a:srgbClr>
                  </a:outerShdw>
                </a:effectLst>
                <a:latin typeface="Calibri"/>
              </a:rPr>
            </a:br>
            <a:r>
              <a:rPr lang="cs-CZ" sz="3200" dirty="0" smtClean="0">
                <a:solidFill>
                  <a:prstClr val="white"/>
                </a:solidFill>
                <a:effectLst>
                  <a:outerShdw blurRad="38100" dist="38100" dir="2700000" algn="tl">
                    <a:srgbClr val="000000">
                      <a:alpha val="43137"/>
                    </a:srgbClr>
                  </a:outerShdw>
                </a:effectLst>
                <a:latin typeface="Calibri"/>
              </a:rPr>
              <a:t>k ubytovacímu zařízení a možnosti parkování </a:t>
            </a:r>
            <a:br>
              <a:rPr lang="cs-CZ" sz="3200" dirty="0" smtClean="0">
                <a:solidFill>
                  <a:prstClr val="white"/>
                </a:solidFill>
                <a:effectLst>
                  <a:outerShdw blurRad="38100" dist="38100" dir="2700000" algn="tl">
                    <a:srgbClr val="000000">
                      <a:alpha val="43137"/>
                    </a:srgbClr>
                  </a:outerShdw>
                </a:effectLst>
                <a:latin typeface="Calibri"/>
              </a:rPr>
            </a:br>
            <a:r>
              <a:rPr lang="cs-CZ" sz="3200" dirty="0" smtClean="0">
                <a:solidFill>
                  <a:prstClr val="white"/>
                </a:solidFill>
                <a:effectLst>
                  <a:outerShdw blurRad="38100" dist="38100" dir="2700000" algn="tl">
                    <a:srgbClr val="000000">
                      <a:alpha val="43137"/>
                    </a:srgbClr>
                  </a:outerShdw>
                </a:effectLst>
                <a:latin typeface="Calibri"/>
              </a:rPr>
              <a:t>v ubytovacím zařízení.</a:t>
            </a:r>
          </a:p>
          <a:p>
            <a:pPr marL="514350" indent="-514350">
              <a:buFont typeface="+mj-lt"/>
              <a:buAutoNum type="arabicPeriod"/>
            </a:pPr>
            <a:endParaRPr lang="cs-CZ" sz="3200" dirty="0" smtClean="0">
              <a:solidFill>
                <a:prstClr val="white"/>
              </a:solidFill>
              <a:effectLst>
                <a:outerShdw blurRad="38100" dist="38100" dir="2700000" algn="tl">
                  <a:srgbClr val="000000">
                    <a:alpha val="43137"/>
                  </a:srgbClr>
                </a:outerShdw>
              </a:effectLst>
              <a:latin typeface="Calibri"/>
            </a:endParaRPr>
          </a:p>
          <a:p>
            <a:pPr marL="514350" indent="-514350">
              <a:buFont typeface="+mj-lt"/>
              <a:buAutoNum type="arabicPeriod"/>
            </a:pPr>
            <a:r>
              <a:rPr lang="cs-CZ" sz="3200" dirty="0" smtClean="0">
                <a:solidFill>
                  <a:prstClr val="white"/>
                </a:solidFill>
                <a:effectLst>
                  <a:outerShdw blurRad="38100" dist="38100" dir="2700000" algn="tl">
                    <a:srgbClr val="000000">
                      <a:alpha val="43137"/>
                    </a:srgbClr>
                  </a:outerShdw>
                </a:effectLst>
                <a:latin typeface="Calibri"/>
              </a:rPr>
              <a:t>Uveďte možnosti dispozičního řešení vstupních prostor a komunikací v ubytovacím zařízení.</a:t>
            </a:r>
            <a:endParaRPr lang="cs-CZ" sz="3200" dirty="0">
              <a:solidFill>
                <a:prstClr val="white"/>
              </a:solidFill>
              <a:effectLst>
                <a:outerShdw blurRad="38100" dist="38100" dir="2700000" algn="tl">
                  <a:srgbClr val="000000">
                    <a:alpha val="43137"/>
                  </a:srgbClr>
                </a:outerShdw>
              </a:effectLst>
              <a:latin typeface="Calibri"/>
            </a:endParaRPr>
          </a:p>
          <a:p>
            <a:endParaRPr lang="cs-CZ" sz="3200" dirty="0" smtClean="0">
              <a:solidFill>
                <a:prstClr val="white"/>
              </a:solidFill>
              <a:effectLst>
                <a:outerShdw blurRad="38100" dist="38100" dir="2700000" algn="tl">
                  <a:srgbClr val="000000">
                    <a:alpha val="43137"/>
                  </a:srgbClr>
                </a:outerShdw>
              </a:effectLst>
              <a:latin typeface="Calibri"/>
            </a:endParaRPr>
          </a:p>
        </p:txBody>
      </p:sp>
      <p:pic>
        <p:nvPicPr>
          <p:cNvPr id="15363" name="Picture 3" descr="C:\Users\ucitel\AppData\Local\Microsoft\Windows\Temporary Internet Files\Content.IE5\VZ10GH42\MC90044190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3888" y="188640"/>
            <a:ext cx="1188132" cy="1403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4080615"/>
      </p:ext>
    </p:extLst>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20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2">
                                            <p:txEl>
                                              <p:pRg st="0" end="0"/>
                                            </p:txEl>
                                          </p:spTgt>
                                        </p:tgtEl>
                                        <p:attrNameLst>
                                          <p:attrName>ppt_y</p:attrName>
                                        </p:attrNameLst>
                                      </p:cBhvr>
                                      <p:tavLst>
                                        <p:tav tm="0">
                                          <p:val>
                                            <p:strVal val="#ppt_y"/>
                                          </p:val>
                                        </p:tav>
                                        <p:tav tm="100000">
                                          <p:val>
                                            <p:strVal val="#ppt_y"/>
                                          </p:val>
                                        </p:tav>
                                      </p:tavLst>
                                    </p:anim>
                                  </p:childTnLst>
                                </p:cTn>
                              </p:par>
                              <p:par>
                                <p:cTn id="9" presetID="21" presetClass="entr" presetSubtype="8" fill="hold" nodeType="withEffect">
                                  <p:stCondLst>
                                    <p:cond delay="0"/>
                                  </p:stCondLst>
                                  <p:childTnLst>
                                    <p:set>
                                      <p:cBhvr>
                                        <p:cTn id="10" dur="1" fill="hold">
                                          <p:stCondLst>
                                            <p:cond delay="0"/>
                                          </p:stCondLst>
                                        </p:cTn>
                                        <p:tgtEl>
                                          <p:spTgt spid="15363"/>
                                        </p:tgtEl>
                                        <p:attrNameLst>
                                          <p:attrName>style.visibility</p:attrName>
                                        </p:attrNameLst>
                                      </p:cBhvr>
                                      <p:to>
                                        <p:strVal val="visible"/>
                                      </p:to>
                                    </p:set>
                                    <p:animEffect transition="in" filter="wheel(8)">
                                      <p:cBhvr>
                                        <p:cTn id="11" dur="2000"/>
                                        <p:tgtEl>
                                          <p:spTgt spid="1536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 calcmode="lin" valueType="num">
                                      <p:cBhvr additive="base">
                                        <p:cTn id="16" dur="20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17" dur="20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 calcmode="lin" valueType="num">
                                      <p:cBhvr additive="base">
                                        <p:cTn id="22" dur="2000" fill="hold"/>
                                        <p:tgtEl>
                                          <p:spTgt spid="2">
                                            <p:txEl>
                                              <p:pRg st="5" end="5"/>
                                            </p:txEl>
                                          </p:spTgt>
                                        </p:tgtEl>
                                        <p:attrNameLst>
                                          <p:attrName>ppt_x</p:attrName>
                                        </p:attrNameLst>
                                      </p:cBhvr>
                                      <p:tavLst>
                                        <p:tav tm="0">
                                          <p:val>
                                            <p:strVal val="0-#ppt_w/2"/>
                                          </p:val>
                                        </p:tav>
                                        <p:tav tm="100000">
                                          <p:val>
                                            <p:strVal val="#ppt_x"/>
                                          </p:val>
                                        </p:tav>
                                      </p:tavLst>
                                    </p:anim>
                                    <p:anim calcmode="lin" valueType="num">
                                      <p:cBhvr additive="base">
                                        <p:cTn id="23" dur="2000" fill="hold"/>
                                        <p:tgtEl>
                                          <p:spTgt spid="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 calcmode="lin" valueType="num">
                                      <p:cBhvr additive="base">
                                        <p:cTn id="28" dur="2000" fill="hold"/>
                                        <p:tgtEl>
                                          <p:spTgt spid="2">
                                            <p:txEl>
                                              <p:pRg st="7" end="7"/>
                                            </p:txEl>
                                          </p:spTgt>
                                        </p:tgtEl>
                                        <p:attrNameLst>
                                          <p:attrName>ppt_x</p:attrName>
                                        </p:attrNameLst>
                                      </p:cBhvr>
                                      <p:tavLst>
                                        <p:tav tm="0">
                                          <p:val>
                                            <p:strVal val="0-#ppt_w/2"/>
                                          </p:val>
                                        </p:tav>
                                        <p:tav tm="100000">
                                          <p:val>
                                            <p:strVal val="#ppt_x"/>
                                          </p:val>
                                        </p:tav>
                                      </p:tavLst>
                                    </p:anim>
                                    <p:anim calcmode="lin" valueType="num">
                                      <p:cBhvr additive="base">
                                        <p:cTn id="29" dur="2000" fill="hold"/>
                                        <p:tgtEl>
                                          <p:spTgt spid="2">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323528" y="1196752"/>
            <a:ext cx="8280920" cy="1828800"/>
          </a:xfrm>
        </p:spPr>
        <p:txBody>
          <a:bodyPr>
            <a:noAutofit/>
          </a:bodyPr>
          <a:lstStyle/>
          <a:p>
            <a:pPr algn="ctr"/>
            <a:r>
              <a:rPr lang="cs-CZ" sz="5400" cap="all" dirty="0" smtClean="0">
                <a:solidFill>
                  <a:schemeClr val="tx1"/>
                </a:solidFill>
              </a:rPr>
              <a:t>Ubytovací a stravovací provoz</a:t>
            </a:r>
            <a:endParaRPr lang="cs-CZ" sz="5400" cap="all" dirty="0">
              <a:solidFill>
                <a:schemeClr val="tx1"/>
              </a:solidFill>
            </a:endParaRPr>
          </a:p>
        </p:txBody>
      </p:sp>
      <p:pic>
        <p:nvPicPr>
          <p:cNvPr id="11" name="Obrázek 10" descr="hotel.png"/>
          <p:cNvPicPr>
            <a:picLocks noChangeAspect="1"/>
          </p:cNvPicPr>
          <p:nvPr/>
        </p:nvPicPr>
        <p:blipFill>
          <a:blip r:embed="rId2" cstate="print"/>
          <a:stretch>
            <a:fillRect/>
          </a:stretch>
        </p:blipFill>
        <p:spPr>
          <a:xfrm>
            <a:off x="3203848" y="3501008"/>
            <a:ext cx="2438400" cy="2438400"/>
          </a:xfrm>
          <a:prstGeom prst="rect">
            <a:avLst/>
          </a:prstGeom>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par>
                                <p:cTn id="9" presetID="21" presetClass="entr" presetSubtype="8"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heel(8)">
                                      <p:cBhvr>
                                        <p:cTn id="1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539552" y="620688"/>
            <a:ext cx="7851648" cy="2308246"/>
          </a:xfrm>
        </p:spPr>
        <p:txBody>
          <a:bodyPr>
            <a:noAutofit/>
          </a:bodyPr>
          <a:lstStyle/>
          <a:p>
            <a:pPr algn="ctr"/>
            <a:r>
              <a:rPr lang="cs-CZ" sz="5400" dirty="0" smtClean="0">
                <a:solidFill>
                  <a:schemeClr val="tx1"/>
                </a:solidFill>
              </a:rPr>
              <a:t>Zřizování ubytovacího zařízení</a:t>
            </a:r>
            <a:endParaRPr lang="cs-CZ" sz="5400" dirty="0">
              <a:solidFill>
                <a:schemeClr val="tx1"/>
              </a:solidFill>
            </a:endParaRPr>
          </a:p>
        </p:txBody>
      </p:sp>
      <p:sp>
        <p:nvSpPr>
          <p:cNvPr id="2054" name="Rectangle 6"/>
          <p:cNvSpPr>
            <a:spLocks noChangeArrowheads="1"/>
          </p:cNvSpPr>
          <p:nvPr/>
        </p:nvSpPr>
        <p:spPr bwMode="auto">
          <a:xfrm>
            <a:off x="0" y="3429000"/>
            <a:ext cx="8640960" cy="28315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marR="0" lvl="0" indent="-514350" algn="l" defTabSz="914400" rtl="0" eaLnBrk="1" fontAlgn="base" latinLnBrk="0" hangingPunct="1">
              <a:lnSpc>
                <a:spcPct val="100000"/>
              </a:lnSpc>
              <a:spcBef>
                <a:spcPct val="0"/>
              </a:spcBef>
              <a:spcAft>
                <a:spcPct val="0"/>
              </a:spcAft>
              <a:buClrTx/>
              <a:buSzTx/>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Times New Roman" pitchFamily="18" charset="0"/>
              <a:cs typeface="Arial" pitchFamily="34" charset="0"/>
            </a:endParaRPr>
          </a:p>
          <a:p>
            <a:pPr marL="514350" marR="0" lvl="0" indent="-514350" algn="l" defTabSz="914400" rtl="0" eaLnBrk="1" fontAlgn="base" latinLnBrk="0" hangingPunct="1">
              <a:lnSpc>
                <a:spcPct val="100000"/>
              </a:lnSpc>
              <a:spcBef>
                <a:spcPct val="0"/>
              </a:spcBef>
              <a:spcAft>
                <a:spcPct val="0"/>
              </a:spcAft>
              <a:buClrTx/>
              <a:buSzTx/>
              <a:tabLst/>
            </a:pPr>
            <a:endParaRPr lang="cs-CZ" sz="3200" dirty="0" smtClean="0">
              <a:effectLst>
                <a:outerShdw blurRad="38100" dist="38100" dir="2700000" algn="tl">
                  <a:srgbClr val="000000">
                    <a:alpha val="43137"/>
                  </a:srgbClr>
                </a:outerShdw>
              </a:effectLst>
              <a:latin typeface="+mj-lt"/>
              <a:ea typeface="Times New Roman" pitchFamily="18" charset="0"/>
              <a:cs typeface="Arial" pitchFamily="34" charset="0"/>
            </a:endParaRPr>
          </a:p>
          <a:p>
            <a:pPr marL="514350" marR="0" lvl="0" indent="-514350" algn="l" defTabSz="914400" rtl="0" eaLnBrk="1" fontAlgn="base" latinLnBrk="0" hangingPunct="1">
              <a:lnSpc>
                <a:spcPct val="100000"/>
              </a:lnSpc>
              <a:spcBef>
                <a:spcPct val="0"/>
              </a:spcBef>
              <a:spcAft>
                <a:spcPct val="0"/>
              </a:spcAft>
              <a:buClrTx/>
              <a:buSzTx/>
              <a:tabLst/>
            </a:pPr>
            <a:endParaRPr lang="cs-CZ" sz="3200" dirty="0">
              <a:effectLst>
                <a:outerShdw blurRad="38100" dist="38100" dir="2700000" algn="tl">
                  <a:srgbClr val="000000">
                    <a:alpha val="43137"/>
                  </a:srgbClr>
                </a:outerShdw>
              </a:effectLst>
              <a:latin typeface="+mj-lt"/>
              <a:ea typeface="Times New Roman" pitchFamily="18" charset="0"/>
              <a:cs typeface="Arial" pitchFamily="34" charset="0"/>
            </a:endParaRPr>
          </a:p>
          <a:p>
            <a:pPr marL="514350" marR="0" lvl="0" indent="-514350" algn="l" defTabSz="914400" rtl="0" eaLnBrk="1" fontAlgn="base" latinLnBrk="0" hangingPunct="1">
              <a:lnSpc>
                <a:spcPct val="100000"/>
              </a:lnSpc>
              <a:spcBef>
                <a:spcPct val="0"/>
              </a:spcBef>
              <a:spcAft>
                <a:spcPct val="0"/>
              </a:spcAft>
              <a:buClrTx/>
              <a:buSzTx/>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cs-CZ"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31" name="Picture 7" descr="C:\Documents and Settings\Pavlinka\Local Settings\Temporary Internet Files\Content.IE5\4GRD1PZT\MC900332190[1].wmf"/>
          <p:cNvPicPr>
            <a:picLocks noChangeAspect="1" noChangeArrowheads="1"/>
          </p:cNvPicPr>
          <p:nvPr/>
        </p:nvPicPr>
        <p:blipFill>
          <a:blip r:embed="rId2"/>
          <a:srcRect/>
          <a:stretch>
            <a:fillRect/>
          </a:stretch>
        </p:blipFill>
        <p:spPr bwMode="auto">
          <a:xfrm>
            <a:off x="2857488" y="3357562"/>
            <a:ext cx="3050750" cy="2748971"/>
          </a:xfrm>
          <a:prstGeom prst="rect">
            <a:avLst/>
          </a:prstGeom>
          <a:noFill/>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par>
                                <p:cTn id="9" presetID="21" presetClass="entr" presetSubtype="8" fill="hold" nodeType="withEffect">
                                  <p:stCondLst>
                                    <p:cond delay="0"/>
                                  </p:stCondLst>
                                  <p:childTnLst>
                                    <p:set>
                                      <p:cBhvr>
                                        <p:cTn id="10" dur="1" fill="hold">
                                          <p:stCondLst>
                                            <p:cond delay="0"/>
                                          </p:stCondLst>
                                        </p:cTn>
                                        <p:tgtEl>
                                          <p:spTgt spid="1031"/>
                                        </p:tgtEl>
                                        <p:attrNameLst>
                                          <p:attrName>style.visibility</p:attrName>
                                        </p:attrNameLst>
                                      </p:cBhvr>
                                      <p:to>
                                        <p:strVal val="visible"/>
                                      </p:to>
                                    </p:set>
                                    <p:animEffect transition="in" filter="wheel(8)">
                                      <p:cBhvr>
                                        <p:cTn id="11" dur="20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Rectangle 6"/>
          <p:cNvSpPr>
            <a:spLocks noChangeArrowheads="1"/>
          </p:cNvSpPr>
          <p:nvPr/>
        </p:nvSpPr>
        <p:spPr bwMode="auto">
          <a:xfrm>
            <a:off x="251520" y="1893604"/>
            <a:ext cx="8640960" cy="184665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marR="0" lvl="0" indent="-514350" algn="l" defTabSz="914400" rtl="0" eaLnBrk="1" fontAlgn="base" latinLnBrk="0" hangingPunct="1">
              <a:lnSpc>
                <a:spcPct val="100000"/>
              </a:lnSpc>
              <a:spcBef>
                <a:spcPct val="0"/>
              </a:spcBef>
              <a:spcAft>
                <a:spcPct val="0"/>
              </a:spcAft>
              <a:buClrTx/>
              <a:buSzTx/>
              <a:tabLst/>
            </a:pPr>
            <a:endParaRPr lang="cs-CZ" sz="3200" dirty="0">
              <a:effectLst>
                <a:outerShdw blurRad="38100" dist="38100" dir="2700000" algn="tl">
                  <a:srgbClr val="000000">
                    <a:alpha val="43137"/>
                  </a:srgbClr>
                </a:outerShdw>
              </a:effectLst>
              <a:latin typeface="+mj-lt"/>
              <a:ea typeface="Times New Roman" pitchFamily="18" charset="0"/>
              <a:cs typeface="Arial" pitchFamily="34" charset="0"/>
            </a:endParaRPr>
          </a:p>
          <a:p>
            <a:pPr marL="514350" marR="0" lvl="0" indent="-514350" algn="l" defTabSz="914400" rtl="0" eaLnBrk="1" fontAlgn="base" latinLnBrk="0" hangingPunct="1">
              <a:lnSpc>
                <a:spcPct val="100000"/>
              </a:lnSpc>
              <a:spcBef>
                <a:spcPct val="0"/>
              </a:spcBef>
              <a:spcAft>
                <a:spcPct val="0"/>
              </a:spcAft>
              <a:buClrTx/>
              <a:buSzTx/>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cs-C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49" name="Rectangle 1"/>
          <p:cNvSpPr>
            <a:spLocks noChangeArrowheads="1"/>
          </p:cNvSpPr>
          <p:nvPr/>
        </p:nvSpPr>
        <p:spPr bwMode="auto">
          <a:xfrm>
            <a:off x="214282" y="285728"/>
            <a:ext cx="8784976" cy="89562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s-CZ" sz="3200" b="1"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Times New Roman" pitchFamily="18" charset="0"/>
                <a:cs typeface="Arial" pitchFamily="34" charset="0"/>
              </a:rPr>
              <a:t>Pro zřízení ubytovacího zařízení musí podnikatel splnit následující požadavky:</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získat živnostenské oprávnění,</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splnit podmínky stanovené zákonem pro fyzické </a:t>
            </a:r>
            <a:br>
              <a:rPr lang="cs-CZ" sz="3200" dirty="0" smtClean="0">
                <a:effectLst>
                  <a:outerShdw blurRad="38100" dist="38100" dir="2700000" algn="tl">
                    <a:srgbClr val="000000">
                      <a:alpha val="43137"/>
                    </a:srgbClr>
                  </a:outerShdw>
                </a:effectLst>
                <a:latin typeface="+mj-lt"/>
              </a:rPr>
            </a:br>
            <a:r>
              <a:rPr lang="cs-CZ" sz="3200" dirty="0" smtClean="0">
                <a:effectLst>
                  <a:outerShdw blurRad="38100" dist="38100" dir="2700000" algn="tl">
                    <a:srgbClr val="000000">
                      <a:alpha val="43137"/>
                    </a:srgbClr>
                  </a:outerShdw>
                </a:effectLst>
                <a:latin typeface="+mj-lt"/>
              </a:rPr>
              <a:t>    a právnické osoby,</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vytvořit Business </a:t>
            </a:r>
            <a:r>
              <a:rPr lang="cs-CZ" sz="3200" dirty="0" err="1" smtClean="0">
                <a:effectLst>
                  <a:outerShdw blurRad="38100" dist="38100" dir="2700000" algn="tl">
                    <a:srgbClr val="000000">
                      <a:alpha val="43137"/>
                    </a:srgbClr>
                  </a:outerShdw>
                </a:effectLst>
                <a:latin typeface="+mj-lt"/>
              </a:rPr>
              <a:t>plan</a:t>
            </a:r>
            <a:r>
              <a:rPr lang="cs-CZ" sz="3200" dirty="0" smtClean="0">
                <a:effectLst>
                  <a:outerShdw blurRad="38100" dist="38100" dir="2700000" algn="tl">
                    <a:srgbClr val="000000">
                      <a:alpha val="43137"/>
                    </a:srgbClr>
                  </a:outerShdw>
                </a:effectLst>
                <a:latin typeface="+mj-lt"/>
              </a:rPr>
              <a:t>,</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zvolit druh a rozsah poskytovaných služeb,</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zvolit umístění provozovny,</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zvolit právní formu podnikání, </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zvolit způsob financování podniku,</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zajistit lidské zdroje,</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respektovat zákony a předpisy týkající se provozu   </a:t>
            </a:r>
          </a:p>
          <a:p>
            <a:pPr lvl="0"/>
            <a:r>
              <a:rPr lang="cs-CZ" sz="3200" dirty="0">
                <a:effectLst>
                  <a:outerShdw blurRad="38100" dist="38100" dir="2700000" algn="tl">
                    <a:srgbClr val="000000">
                      <a:alpha val="43137"/>
                    </a:srgbClr>
                  </a:outerShdw>
                </a:effectLst>
                <a:latin typeface="+mj-lt"/>
              </a:rPr>
              <a:t> </a:t>
            </a:r>
            <a:r>
              <a:rPr lang="cs-CZ" sz="3200" dirty="0" smtClean="0">
                <a:effectLst>
                  <a:outerShdw blurRad="38100" dist="38100" dir="2700000" algn="tl">
                    <a:srgbClr val="000000">
                      <a:alpha val="43137"/>
                    </a:srgbClr>
                  </a:outerShdw>
                </a:effectLst>
                <a:latin typeface="+mj-lt"/>
              </a:rPr>
              <a:t>   UZ.</a:t>
            </a:r>
            <a:r>
              <a:rPr lang="cs-CZ" sz="3200" dirty="0" smtClean="0">
                <a:latin typeface="+mj-lt"/>
              </a:rPr>
              <a:t/>
            </a:r>
            <a:br>
              <a:rPr lang="cs-CZ" sz="3200" dirty="0" smtClean="0">
                <a:latin typeface="+mj-lt"/>
              </a:rPr>
            </a:br>
            <a:endParaRPr lang="cs-CZ" sz="3200" dirty="0" smtClean="0">
              <a:latin typeface="+mj-lt"/>
            </a:endParaRPr>
          </a:p>
          <a:p>
            <a:pPr marL="0" marR="0" lvl="0" indent="0" defTabSz="914400" rtl="0" eaLnBrk="1" fontAlgn="base" latinLnBrk="0" hangingPunct="1">
              <a:lnSpc>
                <a:spcPct val="100000"/>
              </a:lnSpc>
              <a:spcBef>
                <a:spcPct val="0"/>
              </a:spcBef>
              <a:spcAft>
                <a:spcPct val="0"/>
              </a:spcAft>
              <a:buClrTx/>
              <a:buSzTx/>
              <a:buFont typeface="Wingdings" pitchFamily="2" charset="2"/>
              <a:buChar char="ü"/>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Times New Roman" pitchFamily="18"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Times New Roman" pitchFamily="18"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cs-CZ" sz="3200" dirty="0" smtClean="0">
              <a:effectLst>
                <a:outerShdw blurRad="38100" dist="38100" dir="2700000" algn="tl">
                  <a:srgbClr val="000000">
                    <a:alpha val="43137"/>
                  </a:srgbClr>
                </a:outerShdw>
              </a:effectLst>
              <a:latin typeface="+mj-lt"/>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Times New Roman" pitchFamily="18" charset="0"/>
                <a:cs typeface="Arial" pitchFamily="34" charset="0"/>
              </a:rPr>
              <a:t>  </a:t>
            </a: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cs typeface="Arial" pitchFamily="34" charset="0"/>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049">
                                            <p:txEl>
                                              <p:pRg st="0" end="0"/>
                                            </p:txEl>
                                          </p:spTgt>
                                        </p:tgtEl>
                                        <p:attrNameLst>
                                          <p:attrName>style.visibility</p:attrName>
                                        </p:attrNameLst>
                                      </p:cBhvr>
                                      <p:to>
                                        <p:strVal val="visible"/>
                                      </p:to>
                                    </p:set>
                                    <p:anim calcmode="lin" valueType="num">
                                      <p:cBhvr additive="base">
                                        <p:cTn id="7" dur="2000" fill="hold"/>
                                        <p:tgtEl>
                                          <p:spTgt spid="2049">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204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049">
                                            <p:txEl>
                                              <p:pRg st="1" end="1"/>
                                            </p:txEl>
                                          </p:spTgt>
                                        </p:tgtEl>
                                        <p:attrNameLst>
                                          <p:attrName>style.visibility</p:attrName>
                                        </p:attrNameLst>
                                      </p:cBhvr>
                                      <p:to>
                                        <p:strVal val="visible"/>
                                      </p:to>
                                    </p:set>
                                    <p:anim calcmode="lin" valueType="num">
                                      <p:cBhvr additive="base">
                                        <p:cTn id="13" dur="2000" fill="hold"/>
                                        <p:tgtEl>
                                          <p:spTgt spid="2049">
                                            <p:txEl>
                                              <p:pRg st="1" end="1"/>
                                            </p:txEl>
                                          </p:spTgt>
                                        </p:tgtEl>
                                        <p:attrNameLst>
                                          <p:attrName>ppt_x</p:attrName>
                                        </p:attrNameLst>
                                      </p:cBhvr>
                                      <p:tavLst>
                                        <p:tav tm="0">
                                          <p:val>
                                            <p:strVal val="0-#ppt_w/2"/>
                                          </p:val>
                                        </p:tav>
                                        <p:tav tm="100000">
                                          <p:val>
                                            <p:strVal val="#ppt_x"/>
                                          </p:val>
                                        </p:tav>
                                      </p:tavLst>
                                    </p:anim>
                                    <p:anim calcmode="lin" valueType="num">
                                      <p:cBhvr additive="base">
                                        <p:cTn id="14" dur="2000" fill="hold"/>
                                        <p:tgtEl>
                                          <p:spTgt spid="204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049">
                                            <p:txEl>
                                              <p:pRg st="2" end="2"/>
                                            </p:txEl>
                                          </p:spTgt>
                                        </p:tgtEl>
                                        <p:attrNameLst>
                                          <p:attrName>style.visibility</p:attrName>
                                        </p:attrNameLst>
                                      </p:cBhvr>
                                      <p:to>
                                        <p:strVal val="visible"/>
                                      </p:to>
                                    </p:set>
                                    <p:anim calcmode="lin" valueType="num">
                                      <p:cBhvr additive="base">
                                        <p:cTn id="19" dur="2000" fill="hold"/>
                                        <p:tgtEl>
                                          <p:spTgt spid="2049">
                                            <p:txEl>
                                              <p:pRg st="2" end="2"/>
                                            </p:txEl>
                                          </p:spTgt>
                                        </p:tgtEl>
                                        <p:attrNameLst>
                                          <p:attrName>ppt_x</p:attrName>
                                        </p:attrNameLst>
                                      </p:cBhvr>
                                      <p:tavLst>
                                        <p:tav tm="0">
                                          <p:val>
                                            <p:strVal val="0-#ppt_w/2"/>
                                          </p:val>
                                        </p:tav>
                                        <p:tav tm="100000">
                                          <p:val>
                                            <p:strVal val="#ppt_x"/>
                                          </p:val>
                                        </p:tav>
                                      </p:tavLst>
                                    </p:anim>
                                    <p:anim calcmode="lin" valueType="num">
                                      <p:cBhvr additive="base">
                                        <p:cTn id="20" dur="2000" fill="hold"/>
                                        <p:tgtEl>
                                          <p:spTgt spid="204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049">
                                            <p:txEl>
                                              <p:pRg st="3" end="3"/>
                                            </p:txEl>
                                          </p:spTgt>
                                        </p:tgtEl>
                                        <p:attrNameLst>
                                          <p:attrName>style.visibility</p:attrName>
                                        </p:attrNameLst>
                                      </p:cBhvr>
                                      <p:to>
                                        <p:strVal val="visible"/>
                                      </p:to>
                                    </p:set>
                                    <p:anim calcmode="lin" valueType="num">
                                      <p:cBhvr additive="base">
                                        <p:cTn id="25" dur="2000" fill="hold"/>
                                        <p:tgtEl>
                                          <p:spTgt spid="2049">
                                            <p:txEl>
                                              <p:pRg st="3" end="3"/>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204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2049">
                                            <p:txEl>
                                              <p:pRg st="4" end="4"/>
                                            </p:txEl>
                                          </p:spTgt>
                                        </p:tgtEl>
                                        <p:attrNameLst>
                                          <p:attrName>style.visibility</p:attrName>
                                        </p:attrNameLst>
                                      </p:cBhvr>
                                      <p:to>
                                        <p:strVal val="visible"/>
                                      </p:to>
                                    </p:set>
                                    <p:anim calcmode="lin" valueType="num">
                                      <p:cBhvr additive="base">
                                        <p:cTn id="31" dur="2000" fill="hold"/>
                                        <p:tgtEl>
                                          <p:spTgt spid="2049">
                                            <p:txEl>
                                              <p:pRg st="4" end="4"/>
                                            </p:txEl>
                                          </p:spTgt>
                                        </p:tgtEl>
                                        <p:attrNameLst>
                                          <p:attrName>ppt_x</p:attrName>
                                        </p:attrNameLst>
                                      </p:cBhvr>
                                      <p:tavLst>
                                        <p:tav tm="0">
                                          <p:val>
                                            <p:strVal val="0-#ppt_w/2"/>
                                          </p:val>
                                        </p:tav>
                                        <p:tav tm="100000">
                                          <p:val>
                                            <p:strVal val="#ppt_x"/>
                                          </p:val>
                                        </p:tav>
                                      </p:tavLst>
                                    </p:anim>
                                    <p:anim calcmode="lin" valueType="num">
                                      <p:cBhvr additive="base">
                                        <p:cTn id="32" dur="2000" fill="hold"/>
                                        <p:tgtEl>
                                          <p:spTgt spid="204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049">
                                            <p:txEl>
                                              <p:pRg st="5" end="5"/>
                                            </p:txEl>
                                          </p:spTgt>
                                        </p:tgtEl>
                                        <p:attrNameLst>
                                          <p:attrName>style.visibility</p:attrName>
                                        </p:attrNameLst>
                                      </p:cBhvr>
                                      <p:to>
                                        <p:strVal val="visible"/>
                                      </p:to>
                                    </p:set>
                                    <p:anim calcmode="lin" valueType="num">
                                      <p:cBhvr additive="base">
                                        <p:cTn id="37" dur="2000" fill="hold"/>
                                        <p:tgtEl>
                                          <p:spTgt spid="2049">
                                            <p:txEl>
                                              <p:pRg st="5" end="5"/>
                                            </p:txEl>
                                          </p:spTgt>
                                        </p:tgtEl>
                                        <p:attrNameLst>
                                          <p:attrName>ppt_x</p:attrName>
                                        </p:attrNameLst>
                                      </p:cBhvr>
                                      <p:tavLst>
                                        <p:tav tm="0">
                                          <p:val>
                                            <p:strVal val="0-#ppt_w/2"/>
                                          </p:val>
                                        </p:tav>
                                        <p:tav tm="100000">
                                          <p:val>
                                            <p:strVal val="#ppt_x"/>
                                          </p:val>
                                        </p:tav>
                                      </p:tavLst>
                                    </p:anim>
                                    <p:anim calcmode="lin" valueType="num">
                                      <p:cBhvr additive="base">
                                        <p:cTn id="38" dur="2000" fill="hold"/>
                                        <p:tgtEl>
                                          <p:spTgt spid="204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2049">
                                            <p:txEl>
                                              <p:pRg st="6" end="6"/>
                                            </p:txEl>
                                          </p:spTgt>
                                        </p:tgtEl>
                                        <p:attrNameLst>
                                          <p:attrName>style.visibility</p:attrName>
                                        </p:attrNameLst>
                                      </p:cBhvr>
                                      <p:to>
                                        <p:strVal val="visible"/>
                                      </p:to>
                                    </p:set>
                                    <p:anim calcmode="lin" valueType="num">
                                      <p:cBhvr additive="base">
                                        <p:cTn id="43" dur="2000" fill="hold"/>
                                        <p:tgtEl>
                                          <p:spTgt spid="2049">
                                            <p:txEl>
                                              <p:pRg st="6" end="6"/>
                                            </p:txEl>
                                          </p:spTgt>
                                        </p:tgtEl>
                                        <p:attrNameLst>
                                          <p:attrName>ppt_x</p:attrName>
                                        </p:attrNameLst>
                                      </p:cBhvr>
                                      <p:tavLst>
                                        <p:tav tm="0">
                                          <p:val>
                                            <p:strVal val="0-#ppt_w/2"/>
                                          </p:val>
                                        </p:tav>
                                        <p:tav tm="100000">
                                          <p:val>
                                            <p:strVal val="#ppt_x"/>
                                          </p:val>
                                        </p:tav>
                                      </p:tavLst>
                                    </p:anim>
                                    <p:anim calcmode="lin" valueType="num">
                                      <p:cBhvr additive="base">
                                        <p:cTn id="44" dur="2000" fill="hold"/>
                                        <p:tgtEl>
                                          <p:spTgt spid="204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2049">
                                            <p:txEl>
                                              <p:pRg st="7" end="7"/>
                                            </p:txEl>
                                          </p:spTgt>
                                        </p:tgtEl>
                                        <p:attrNameLst>
                                          <p:attrName>style.visibility</p:attrName>
                                        </p:attrNameLst>
                                      </p:cBhvr>
                                      <p:to>
                                        <p:strVal val="visible"/>
                                      </p:to>
                                    </p:set>
                                    <p:anim calcmode="lin" valueType="num">
                                      <p:cBhvr additive="base">
                                        <p:cTn id="49" dur="2000" fill="hold"/>
                                        <p:tgtEl>
                                          <p:spTgt spid="2049">
                                            <p:txEl>
                                              <p:pRg st="7" end="7"/>
                                            </p:txEl>
                                          </p:spTgt>
                                        </p:tgtEl>
                                        <p:attrNameLst>
                                          <p:attrName>ppt_x</p:attrName>
                                        </p:attrNameLst>
                                      </p:cBhvr>
                                      <p:tavLst>
                                        <p:tav tm="0">
                                          <p:val>
                                            <p:strVal val="0-#ppt_w/2"/>
                                          </p:val>
                                        </p:tav>
                                        <p:tav tm="100000">
                                          <p:val>
                                            <p:strVal val="#ppt_x"/>
                                          </p:val>
                                        </p:tav>
                                      </p:tavLst>
                                    </p:anim>
                                    <p:anim calcmode="lin" valueType="num">
                                      <p:cBhvr additive="base">
                                        <p:cTn id="50" dur="2000" fill="hold"/>
                                        <p:tgtEl>
                                          <p:spTgt spid="2049">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2049">
                                            <p:txEl>
                                              <p:pRg st="8" end="8"/>
                                            </p:txEl>
                                          </p:spTgt>
                                        </p:tgtEl>
                                        <p:attrNameLst>
                                          <p:attrName>style.visibility</p:attrName>
                                        </p:attrNameLst>
                                      </p:cBhvr>
                                      <p:to>
                                        <p:strVal val="visible"/>
                                      </p:to>
                                    </p:set>
                                    <p:anim calcmode="lin" valueType="num">
                                      <p:cBhvr additive="base">
                                        <p:cTn id="55" dur="2000" fill="hold"/>
                                        <p:tgtEl>
                                          <p:spTgt spid="2049">
                                            <p:txEl>
                                              <p:pRg st="8" end="8"/>
                                            </p:txEl>
                                          </p:spTgt>
                                        </p:tgtEl>
                                        <p:attrNameLst>
                                          <p:attrName>ppt_x</p:attrName>
                                        </p:attrNameLst>
                                      </p:cBhvr>
                                      <p:tavLst>
                                        <p:tav tm="0">
                                          <p:val>
                                            <p:strVal val="0-#ppt_w/2"/>
                                          </p:val>
                                        </p:tav>
                                        <p:tav tm="100000">
                                          <p:val>
                                            <p:strVal val="#ppt_x"/>
                                          </p:val>
                                        </p:tav>
                                      </p:tavLst>
                                    </p:anim>
                                    <p:anim calcmode="lin" valueType="num">
                                      <p:cBhvr additive="base">
                                        <p:cTn id="56" dur="2000" fill="hold"/>
                                        <p:tgtEl>
                                          <p:spTgt spid="2049">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2049">
                                            <p:txEl>
                                              <p:pRg st="9" end="9"/>
                                            </p:txEl>
                                          </p:spTgt>
                                        </p:tgtEl>
                                        <p:attrNameLst>
                                          <p:attrName>style.visibility</p:attrName>
                                        </p:attrNameLst>
                                      </p:cBhvr>
                                      <p:to>
                                        <p:strVal val="visible"/>
                                      </p:to>
                                    </p:set>
                                    <p:anim calcmode="lin" valueType="num">
                                      <p:cBhvr additive="base">
                                        <p:cTn id="61" dur="2000" fill="hold"/>
                                        <p:tgtEl>
                                          <p:spTgt spid="2049">
                                            <p:txEl>
                                              <p:pRg st="9" end="9"/>
                                            </p:txEl>
                                          </p:spTgt>
                                        </p:tgtEl>
                                        <p:attrNameLst>
                                          <p:attrName>ppt_x</p:attrName>
                                        </p:attrNameLst>
                                      </p:cBhvr>
                                      <p:tavLst>
                                        <p:tav tm="0">
                                          <p:val>
                                            <p:strVal val="0-#ppt_w/2"/>
                                          </p:val>
                                        </p:tav>
                                        <p:tav tm="100000">
                                          <p:val>
                                            <p:strVal val="#ppt_x"/>
                                          </p:val>
                                        </p:tav>
                                      </p:tavLst>
                                    </p:anim>
                                    <p:anim calcmode="lin" valueType="num">
                                      <p:cBhvr additive="base">
                                        <p:cTn id="62" dur="2000" fill="hold"/>
                                        <p:tgtEl>
                                          <p:spTgt spid="2049">
                                            <p:txEl>
                                              <p:pRg st="9" end="9"/>
                                            </p:txEl>
                                          </p:spTgt>
                                        </p:tgtEl>
                                        <p:attrNameLst>
                                          <p:attrName>ppt_y</p:attrName>
                                        </p:attrNameLst>
                                      </p:cBhvr>
                                      <p:tavLst>
                                        <p:tav tm="0">
                                          <p:val>
                                            <p:strVal val="#ppt_y"/>
                                          </p:val>
                                        </p:tav>
                                        <p:tav tm="100000">
                                          <p:val>
                                            <p:strVal val="#ppt_y"/>
                                          </p:val>
                                        </p:tav>
                                      </p:tavLst>
                                    </p:anim>
                                  </p:childTnLst>
                                </p:cTn>
                              </p:par>
                              <p:par>
                                <p:cTn id="63" presetID="2" presetClass="entr" presetSubtype="8" fill="hold" nodeType="withEffect">
                                  <p:stCondLst>
                                    <p:cond delay="0"/>
                                  </p:stCondLst>
                                  <p:childTnLst>
                                    <p:set>
                                      <p:cBhvr>
                                        <p:cTn id="64" dur="1" fill="hold">
                                          <p:stCondLst>
                                            <p:cond delay="0"/>
                                          </p:stCondLst>
                                        </p:cTn>
                                        <p:tgtEl>
                                          <p:spTgt spid="2049">
                                            <p:txEl>
                                              <p:pRg st="10" end="10"/>
                                            </p:txEl>
                                          </p:spTgt>
                                        </p:tgtEl>
                                        <p:attrNameLst>
                                          <p:attrName>style.visibility</p:attrName>
                                        </p:attrNameLst>
                                      </p:cBhvr>
                                      <p:to>
                                        <p:strVal val="visible"/>
                                      </p:to>
                                    </p:set>
                                    <p:anim calcmode="lin" valueType="num">
                                      <p:cBhvr additive="base">
                                        <p:cTn id="65" dur="2000" fill="hold"/>
                                        <p:tgtEl>
                                          <p:spTgt spid="2049">
                                            <p:txEl>
                                              <p:pRg st="10" end="10"/>
                                            </p:txEl>
                                          </p:spTgt>
                                        </p:tgtEl>
                                        <p:attrNameLst>
                                          <p:attrName>ppt_x</p:attrName>
                                        </p:attrNameLst>
                                      </p:cBhvr>
                                      <p:tavLst>
                                        <p:tav tm="0">
                                          <p:val>
                                            <p:strVal val="0-#ppt_w/2"/>
                                          </p:val>
                                        </p:tav>
                                        <p:tav tm="100000">
                                          <p:val>
                                            <p:strVal val="#ppt_x"/>
                                          </p:val>
                                        </p:tav>
                                      </p:tavLst>
                                    </p:anim>
                                    <p:anim calcmode="lin" valueType="num">
                                      <p:cBhvr additive="base">
                                        <p:cTn id="66" dur="2000" fill="hold"/>
                                        <p:tgtEl>
                                          <p:spTgt spid="2049">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539552" y="620688"/>
            <a:ext cx="7851648" cy="2308246"/>
          </a:xfrm>
        </p:spPr>
        <p:txBody>
          <a:bodyPr>
            <a:noAutofit/>
          </a:bodyPr>
          <a:lstStyle/>
          <a:p>
            <a:pPr algn="ctr"/>
            <a:r>
              <a:rPr lang="cs-CZ" sz="5400" dirty="0" smtClean="0">
                <a:solidFill>
                  <a:schemeClr val="tx1"/>
                </a:solidFill>
              </a:rPr>
              <a:t>Dispoziční řešení ubytovacího zařízení</a:t>
            </a:r>
            <a:endParaRPr lang="cs-CZ" sz="5400" dirty="0">
              <a:solidFill>
                <a:schemeClr val="tx1"/>
              </a:solidFill>
            </a:endParaRPr>
          </a:p>
        </p:txBody>
      </p:sp>
      <p:sp>
        <p:nvSpPr>
          <p:cNvPr id="2054" name="Rectangle 6"/>
          <p:cNvSpPr>
            <a:spLocks noChangeArrowheads="1"/>
          </p:cNvSpPr>
          <p:nvPr/>
        </p:nvSpPr>
        <p:spPr bwMode="auto">
          <a:xfrm>
            <a:off x="0" y="3429000"/>
            <a:ext cx="8640960" cy="28315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marR="0" lvl="0" indent="-514350" algn="l" defTabSz="914400" rtl="0" eaLnBrk="1" fontAlgn="base" latinLnBrk="0" hangingPunct="1">
              <a:lnSpc>
                <a:spcPct val="100000"/>
              </a:lnSpc>
              <a:spcBef>
                <a:spcPct val="0"/>
              </a:spcBef>
              <a:spcAft>
                <a:spcPct val="0"/>
              </a:spcAft>
              <a:buClrTx/>
              <a:buSzTx/>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Times New Roman" pitchFamily="18" charset="0"/>
              <a:cs typeface="Arial" pitchFamily="34" charset="0"/>
            </a:endParaRPr>
          </a:p>
          <a:p>
            <a:pPr marL="514350" marR="0" lvl="0" indent="-514350" algn="l" defTabSz="914400" rtl="0" eaLnBrk="1" fontAlgn="base" latinLnBrk="0" hangingPunct="1">
              <a:lnSpc>
                <a:spcPct val="100000"/>
              </a:lnSpc>
              <a:spcBef>
                <a:spcPct val="0"/>
              </a:spcBef>
              <a:spcAft>
                <a:spcPct val="0"/>
              </a:spcAft>
              <a:buClrTx/>
              <a:buSzTx/>
              <a:tabLst/>
            </a:pPr>
            <a:endParaRPr lang="cs-CZ" sz="3200" dirty="0" smtClean="0">
              <a:effectLst>
                <a:outerShdw blurRad="38100" dist="38100" dir="2700000" algn="tl">
                  <a:srgbClr val="000000">
                    <a:alpha val="43137"/>
                  </a:srgbClr>
                </a:outerShdw>
              </a:effectLst>
              <a:latin typeface="+mj-lt"/>
              <a:ea typeface="Times New Roman" pitchFamily="18" charset="0"/>
              <a:cs typeface="Arial" pitchFamily="34" charset="0"/>
            </a:endParaRPr>
          </a:p>
          <a:p>
            <a:pPr marL="514350" marR="0" lvl="0" indent="-514350" algn="l" defTabSz="914400" rtl="0" eaLnBrk="1" fontAlgn="base" latinLnBrk="0" hangingPunct="1">
              <a:lnSpc>
                <a:spcPct val="100000"/>
              </a:lnSpc>
              <a:spcBef>
                <a:spcPct val="0"/>
              </a:spcBef>
              <a:spcAft>
                <a:spcPct val="0"/>
              </a:spcAft>
              <a:buClrTx/>
              <a:buSzTx/>
              <a:tabLst/>
            </a:pPr>
            <a:endParaRPr lang="cs-CZ" sz="3200" dirty="0">
              <a:effectLst>
                <a:outerShdw blurRad="38100" dist="38100" dir="2700000" algn="tl">
                  <a:srgbClr val="000000">
                    <a:alpha val="43137"/>
                  </a:srgbClr>
                </a:outerShdw>
              </a:effectLst>
              <a:latin typeface="+mj-lt"/>
              <a:ea typeface="Times New Roman" pitchFamily="18" charset="0"/>
              <a:cs typeface="Arial" pitchFamily="34" charset="0"/>
            </a:endParaRPr>
          </a:p>
          <a:p>
            <a:pPr marL="514350" marR="0" lvl="0" indent="-514350" algn="l" defTabSz="914400" rtl="0" eaLnBrk="1" fontAlgn="base" latinLnBrk="0" hangingPunct="1">
              <a:lnSpc>
                <a:spcPct val="100000"/>
              </a:lnSpc>
              <a:spcBef>
                <a:spcPct val="0"/>
              </a:spcBef>
              <a:spcAft>
                <a:spcPct val="0"/>
              </a:spcAft>
              <a:buClrTx/>
              <a:buSzTx/>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cs-CZ"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31" name="Picture 7" descr="C:\Documents and Settings\Pavlinka\Local Settings\Temporary Internet Files\Content.IE5\4GRD1PZT\MC900332190[1].wmf"/>
          <p:cNvPicPr>
            <a:picLocks noChangeAspect="1" noChangeArrowheads="1"/>
          </p:cNvPicPr>
          <p:nvPr/>
        </p:nvPicPr>
        <p:blipFill>
          <a:blip r:embed="rId2"/>
          <a:srcRect/>
          <a:stretch>
            <a:fillRect/>
          </a:stretch>
        </p:blipFill>
        <p:spPr bwMode="auto">
          <a:xfrm>
            <a:off x="2857488" y="3357562"/>
            <a:ext cx="3050750" cy="2748971"/>
          </a:xfrm>
          <a:prstGeom prst="rect">
            <a:avLst/>
          </a:prstGeom>
          <a:noFill/>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par>
                                <p:cTn id="9" presetID="21" presetClass="entr" presetSubtype="8" fill="hold" nodeType="withEffect">
                                  <p:stCondLst>
                                    <p:cond delay="0"/>
                                  </p:stCondLst>
                                  <p:childTnLst>
                                    <p:set>
                                      <p:cBhvr>
                                        <p:cTn id="10" dur="1" fill="hold">
                                          <p:stCondLst>
                                            <p:cond delay="0"/>
                                          </p:stCondLst>
                                        </p:cTn>
                                        <p:tgtEl>
                                          <p:spTgt spid="1031"/>
                                        </p:tgtEl>
                                        <p:attrNameLst>
                                          <p:attrName>style.visibility</p:attrName>
                                        </p:attrNameLst>
                                      </p:cBhvr>
                                      <p:to>
                                        <p:strVal val="visible"/>
                                      </p:to>
                                    </p:set>
                                    <p:animEffect transition="in" filter="wheel(8)">
                                      <p:cBhvr>
                                        <p:cTn id="11" dur="20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Rectangle 6"/>
          <p:cNvSpPr>
            <a:spLocks noChangeArrowheads="1"/>
          </p:cNvSpPr>
          <p:nvPr/>
        </p:nvSpPr>
        <p:spPr bwMode="auto">
          <a:xfrm>
            <a:off x="251520" y="1893604"/>
            <a:ext cx="8640960" cy="184665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marR="0" lvl="0" indent="-514350" algn="l" defTabSz="914400" rtl="0" eaLnBrk="1" fontAlgn="base" latinLnBrk="0" hangingPunct="1">
              <a:lnSpc>
                <a:spcPct val="100000"/>
              </a:lnSpc>
              <a:spcBef>
                <a:spcPct val="0"/>
              </a:spcBef>
              <a:spcAft>
                <a:spcPct val="0"/>
              </a:spcAft>
              <a:buClrTx/>
              <a:buSzTx/>
              <a:tabLst/>
            </a:pPr>
            <a:endParaRPr lang="cs-CZ" sz="3200" dirty="0">
              <a:effectLst>
                <a:outerShdw blurRad="38100" dist="38100" dir="2700000" algn="tl">
                  <a:srgbClr val="000000">
                    <a:alpha val="43137"/>
                  </a:srgbClr>
                </a:outerShdw>
              </a:effectLst>
              <a:latin typeface="+mj-lt"/>
              <a:ea typeface="Times New Roman" pitchFamily="18" charset="0"/>
              <a:cs typeface="Arial" pitchFamily="34" charset="0"/>
            </a:endParaRPr>
          </a:p>
          <a:p>
            <a:pPr marL="514350" marR="0" lvl="0" indent="-514350" algn="l" defTabSz="914400" rtl="0" eaLnBrk="1" fontAlgn="base" latinLnBrk="0" hangingPunct="1">
              <a:lnSpc>
                <a:spcPct val="100000"/>
              </a:lnSpc>
              <a:spcBef>
                <a:spcPct val="0"/>
              </a:spcBef>
              <a:spcAft>
                <a:spcPct val="0"/>
              </a:spcAft>
              <a:buClrTx/>
              <a:buSzTx/>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cs-C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49" name="Rectangle 1"/>
          <p:cNvSpPr>
            <a:spLocks noChangeArrowheads="1"/>
          </p:cNvSpPr>
          <p:nvPr/>
        </p:nvSpPr>
        <p:spPr bwMode="auto">
          <a:xfrm>
            <a:off x="125760" y="260648"/>
            <a:ext cx="8892480" cy="64325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cs-CZ" sz="3200" b="1" dirty="0" smtClean="0">
                <a:effectLst>
                  <a:outerShdw blurRad="38100" dist="38100" dir="2700000" algn="tl">
                    <a:srgbClr val="000000">
                      <a:alpha val="43137"/>
                    </a:srgbClr>
                  </a:outerShdw>
                </a:effectLst>
                <a:latin typeface="+mj-lt"/>
              </a:rPr>
              <a:t>Přístupová cesta:</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informace o umístění UZ na hlavních cestách min. 1 km před městem a na důležitých křižovatkách,</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dojezd k UZ udržuje UZ samo nebo ve spolupráci </a:t>
            </a:r>
            <a:br>
              <a:rPr lang="cs-CZ" sz="3200" dirty="0" smtClean="0">
                <a:effectLst>
                  <a:outerShdw blurRad="38100" dist="38100" dir="2700000" algn="tl">
                    <a:srgbClr val="000000">
                      <a:alpha val="43137"/>
                    </a:srgbClr>
                  </a:outerShdw>
                </a:effectLst>
                <a:latin typeface="+mj-lt"/>
              </a:rPr>
            </a:br>
            <a:r>
              <a:rPr lang="cs-CZ" sz="3200" dirty="0" smtClean="0">
                <a:effectLst>
                  <a:outerShdw blurRad="38100" dist="38100" dir="2700000" algn="tl">
                    <a:srgbClr val="000000">
                      <a:alpha val="43137"/>
                    </a:srgbClr>
                  </a:outerShdw>
                </a:effectLst>
                <a:latin typeface="+mj-lt"/>
              </a:rPr>
              <a:t>s komunálními službami,</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parkování  vozidel je zajištěno na vlastním parkovišti nebo na vyhrazených místech veřejného parkoviště, ve vyšších třídách může mít UZ i vlastní garáže s dalšími službami,</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poplatky za parkování se vedou na hotelovém účtu (u motelu jsou součástí ceny za ubytování).</a:t>
            </a:r>
          </a:p>
          <a:p>
            <a:pPr lvl="0"/>
            <a:r>
              <a:rPr lang="cs-CZ" sz="2000" dirty="0" smtClean="0">
                <a:effectLst>
                  <a:outerShdw blurRad="38100" dist="38100" dir="2700000" algn="tl">
                    <a:srgbClr val="000000">
                      <a:alpha val="43137"/>
                    </a:srgbClr>
                  </a:outerShdw>
                </a:effectLst>
                <a:latin typeface="+mj-lt"/>
              </a:rPr>
              <a:t>Není vhodné pro hotelové hosty uvádět platbu za parkování jako součást ceny pokoje, host bez auta by mohl požadovat po právu slevu, vhodnější je uvádět „pro ubytované hosty je parkovné zdarma“.</a:t>
            </a:r>
          </a:p>
        </p:txBody>
      </p:sp>
      <p:pic>
        <p:nvPicPr>
          <p:cNvPr id="1036" name="Picture 12" descr="C:\Users\ucitel\AppData\Local\Microsoft\Windows\Temporary Internet Files\Content.IE5\E1EY75EG\MC900295868[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2699792" y="58985"/>
            <a:ext cx="1516966" cy="11048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049">
                                            <p:txEl>
                                              <p:pRg st="0" end="0"/>
                                            </p:txEl>
                                          </p:spTgt>
                                        </p:tgtEl>
                                        <p:attrNameLst>
                                          <p:attrName>style.visibility</p:attrName>
                                        </p:attrNameLst>
                                      </p:cBhvr>
                                      <p:to>
                                        <p:strVal val="visible"/>
                                      </p:to>
                                    </p:set>
                                    <p:anim calcmode="lin" valueType="num">
                                      <p:cBhvr additive="base">
                                        <p:cTn id="7" dur="2000" fill="hold"/>
                                        <p:tgtEl>
                                          <p:spTgt spid="2049">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2049">
                                            <p:txEl>
                                              <p:pRg st="0" end="0"/>
                                            </p:txEl>
                                          </p:spTgt>
                                        </p:tgtEl>
                                        <p:attrNameLst>
                                          <p:attrName>ppt_y</p:attrName>
                                        </p:attrNameLst>
                                      </p:cBhvr>
                                      <p:tavLst>
                                        <p:tav tm="0">
                                          <p:val>
                                            <p:strVal val="#ppt_y"/>
                                          </p:val>
                                        </p:tav>
                                        <p:tav tm="100000">
                                          <p:val>
                                            <p:strVal val="#ppt_y"/>
                                          </p:val>
                                        </p:tav>
                                      </p:tavLst>
                                    </p:anim>
                                  </p:childTnLst>
                                </p:cTn>
                              </p:par>
                              <p:par>
                                <p:cTn id="9" presetID="21" presetClass="entr" presetSubtype="8" fill="hold" nodeType="withEffect">
                                  <p:stCondLst>
                                    <p:cond delay="0"/>
                                  </p:stCondLst>
                                  <p:childTnLst>
                                    <p:set>
                                      <p:cBhvr>
                                        <p:cTn id="10" dur="1" fill="hold">
                                          <p:stCondLst>
                                            <p:cond delay="0"/>
                                          </p:stCondLst>
                                        </p:cTn>
                                        <p:tgtEl>
                                          <p:spTgt spid="1036"/>
                                        </p:tgtEl>
                                        <p:attrNameLst>
                                          <p:attrName>style.visibility</p:attrName>
                                        </p:attrNameLst>
                                      </p:cBhvr>
                                      <p:to>
                                        <p:strVal val="visible"/>
                                      </p:to>
                                    </p:set>
                                    <p:animEffect transition="in" filter="wheel(8)">
                                      <p:cBhvr>
                                        <p:cTn id="11" dur="2000"/>
                                        <p:tgtEl>
                                          <p:spTgt spid="103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2049">
                                            <p:txEl>
                                              <p:pRg st="1" end="1"/>
                                            </p:txEl>
                                          </p:spTgt>
                                        </p:tgtEl>
                                        <p:attrNameLst>
                                          <p:attrName>style.visibility</p:attrName>
                                        </p:attrNameLst>
                                      </p:cBhvr>
                                      <p:to>
                                        <p:strVal val="visible"/>
                                      </p:to>
                                    </p:set>
                                    <p:anim calcmode="lin" valueType="num">
                                      <p:cBhvr additive="base">
                                        <p:cTn id="16" dur="2000" fill="hold"/>
                                        <p:tgtEl>
                                          <p:spTgt spid="2049">
                                            <p:txEl>
                                              <p:pRg st="1" end="1"/>
                                            </p:txEl>
                                          </p:spTgt>
                                        </p:tgtEl>
                                        <p:attrNameLst>
                                          <p:attrName>ppt_x</p:attrName>
                                        </p:attrNameLst>
                                      </p:cBhvr>
                                      <p:tavLst>
                                        <p:tav tm="0">
                                          <p:val>
                                            <p:strVal val="0-#ppt_w/2"/>
                                          </p:val>
                                        </p:tav>
                                        <p:tav tm="100000">
                                          <p:val>
                                            <p:strVal val="#ppt_x"/>
                                          </p:val>
                                        </p:tav>
                                      </p:tavLst>
                                    </p:anim>
                                    <p:anim calcmode="lin" valueType="num">
                                      <p:cBhvr additive="base">
                                        <p:cTn id="17" dur="2000" fill="hold"/>
                                        <p:tgtEl>
                                          <p:spTgt spid="204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2049">
                                            <p:txEl>
                                              <p:pRg st="2" end="2"/>
                                            </p:txEl>
                                          </p:spTgt>
                                        </p:tgtEl>
                                        <p:attrNameLst>
                                          <p:attrName>style.visibility</p:attrName>
                                        </p:attrNameLst>
                                      </p:cBhvr>
                                      <p:to>
                                        <p:strVal val="visible"/>
                                      </p:to>
                                    </p:set>
                                    <p:anim calcmode="lin" valueType="num">
                                      <p:cBhvr additive="base">
                                        <p:cTn id="22" dur="2000" fill="hold"/>
                                        <p:tgtEl>
                                          <p:spTgt spid="2049">
                                            <p:txEl>
                                              <p:pRg st="2" end="2"/>
                                            </p:txEl>
                                          </p:spTgt>
                                        </p:tgtEl>
                                        <p:attrNameLst>
                                          <p:attrName>ppt_x</p:attrName>
                                        </p:attrNameLst>
                                      </p:cBhvr>
                                      <p:tavLst>
                                        <p:tav tm="0">
                                          <p:val>
                                            <p:strVal val="0-#ppt_w/2"/>
                                          </p:val>
                                        </p:tav>
                                        <p:tav tm="100000">
                                          <p:val>
                                            <p:strVal val="#ppt_x"/>
                                          </p:val>
                                        </p:tav>
                                      </p:tavLst>
                                    </p:anim>
                                    <p:anim calcmode="lin" valueType="num">
                                      <p:cBhvr additive="base">
                                        <p:cTn id="23" dur="2000" fill="hold"/>
                                        <p:tgtEl>
                                          <p:spTgt spid="204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2049">
                                            <p:txEl>
                                              <p:pRg st="3" end="3"/>
                                            </p:txEl>
                                          </p:spTgt>
                                        </p:tgtEl>
                                        <p:attrNameLst>
                                          <p:attrName>style.visibility</p:attrName>
                                        </p:attrNameLst>
                                      </p:cBhvr>
                                      <p:to>
                                        <p:strVal val="visible"/>
                                      </p:to>
                                    </p:set>
                                    <p:anim calcmode="lin" valueType="num">
                                      <p:cBhvr additive="base">
                                        <p:cTn id="28" dur="2000" fill="hold"/>
                                        <p:tgtEl>
                                          <p:spTgt spid="2049">
                                            <p:txEl>
                                              <p:pRg st="3" end="3"/>
                                            </p:txEl>
                                          </p:spTgt>
                                        </p:tgtEl>
                                        <p:attrNameLst>
                                          <p:attrName>ppt_x</p:attrName>
                                        </p:attrNameLst>
                                      </p:cBhvr>
                                      <p:tavLst>
                                        <p:tav tm="0">
                                          <p:val>
                                            <p:strVal val="0-#ppt_w/2"/>
                                          </p:val>
                                        </p:tav>
                                        <p:tav tm="100000">
                                          <p:val>
                                            <p:strVal val="#ppt_x"/>
                                          </p:val>
                                        </p:tav>
                                      </p:tavLst>
                                    </p:anim>
                                    <p:anim calcmode="lin" valueType="num">
                                      <p:cBhvr additive="base">
                                        <p:cTn id="29" dur="2000" fill="hold"/>
                                        <p:tgtEl>
                                          <p:spTgt spid="204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2049">
                                            <p:txEl>
                                              <p:pRg st="4" end="4"/>
                                            </p:txEl>
                                          </p:spTgt>
                                        </p:tgtEl>
                                        <p:attrNameLst>
                                          <p:attrName>style.visibility</p:attrName>
                                        </p:attrNameLst>
                                      </p:cBhvr>
                                      <p:to>
                                        <p:strVal val="visible"/>
                                      </p:to>
                                    </p:set>
                                    <p:anim calcmode="lin" valueType="num">
                                      <p:cBhvr additive="base">
                                        <p:cTn id="34" dur="2000" fill="hold"/>
                                        <p:tgtEl>
                                          <p:spTgt spid="2049">
                                            <p:txEl>
                                              <p:pRg st="4" end="4"/>
                                            </p:txEl>
                                          </p:spTgt>
                                        </p:tgtEl>
                                        <p:attrNameLst>
                                          <p:attrName>ppt_x</p:attrName>
                                        </p:attrNameLst>
                                      </p:cBhvr>
                                      <p:tavLst>
                                        <p:tav tm="0">
                                          <p:val>
                                            <p:strVal val="0-#ppt_w/2"/>
                                          </p:val>
                                        </p:tav>
                                        <p:tav tm="100000">
                                          <p:val>
                                            <p:strVal val="#ppt_x"/>
                                          </p:val>
                                        </p:tav>
                                      </p:tavLst>
                                    </p:anim>
                                    <p:anim calcmode="lin" valueType="num">
                                      <p:cBhvr additive="base">
                                        <p:cTn id="35" dur="2000" fill="hold"/>
                                        <p:tgtEl>
                                          <p:spTgt spid="204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2049">
                                            <p:txEl>
                                              <p:pRg st="5" end="5"/>
                                            </p:txEl>
                                          </p:spTgt>
                                        </p:tgtEl>
                                        <p:attrNameLst>
                                          <p:attrName>style.visibility</p:attrName>
                                        </p:attrNameLst>
                                      </p:cBhvr>
                                      <p:to>
                                        <p:strVal val="visible"/>
                                      </p:to>
                                    </p:set>
                                    <p:anim calcmode="lin" valueType="num">
                                      <p:cBhvr additive="base">
                                        <p:cTn id="40" dur="2000" fill="hold"/>
                                        <p:tgtEl>
                                          <p:spTgt spid="2049">
                                            <p:txEl>
                                              <p:pRg st="5" end="5"/>
                                            </p:txEl>
                                          </p:spTgt>
                                        </p:tgtEl>
                                        <p:attrNameLst>
                                          <p:attrName>ppt_x</p:attrName>
                                        </p:attrNameLst>
                                      </p:cBhvr>
                                      <p:tavLst>
                                        <p:tav tm="0">
                                          <p:val>
                                            <p:strVal val="0-#ppt_w/2"/>
                                          </p:val>
                                        </p:tav>
                                        <p:tav tm="100000">
                                          <p:val>
                                            <p:strVal val="#ppt_x"/>
                                          </p:val>
                                        </p:tav>
                                      </p:tavLst>
                                    </p:anim>
                                    <p:anim calcmode="lin" valueType="num">
                                      <p:cBhvr additive="base">
                                        <p:cTn id="41" dur="2000" fill="hold"/>
                                        <p:tgtEl>
                                          <p:spTgt spid="204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 presetClass="emph" presetSubtype="2" fill="hold" nodeType="clickEffect">
                                  <p:stCondLst>
                                    <p:cond delay="0"/>
                                  </p:stCondLst>
                                  <p:childTnLst>
                                    <p:animClr clrSpc="rgb" dir="cw">
                                      <p:cBhvr override="childStyle">
                                        <p:cTn id="45" dur="2000" fill="hold"/>
                                        <p:tgtEl>
                                          <p:spTgt spid="2049">
                                            <p:txEl>
                                              <p:pRg st="5" end="5"/>
                                            </p:txEl>
                                          </p:spTgt>
                                        </p:tgtEl>
                                        <p:attrNameLst>
                                          <p:attrName>style.color</p:attrName>
                                        </p:attrNameLst>
                                      </p:cBhvr>
                                      <p:to>
                                        <a:srgbClr val="D5054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odnadpis 11"/>
          <p:cNvSpPr>
            <a:spLocks noGrp="1"/>
          </p:cNvSpPr>
          <p:nvPr>
            <p:ph type="subTitle" idx="1"/>
          </p:nvPr>
        </p:nvSpPr>
        <p:spPr>
          <a:xfrm>
            <a:off x="928662" y="0"/>
            <a:ext cx="3286148" cy="642942"/>
          </a:xfrm>
        </p:spPr>
        <p:txBody>
          <a:bodyPr>
            <a:normAutofit/>
          </a:bodyPr>
          <a:lstStyle/>
          <a:p>
            <a:pPr algn="l"/>
            <a:r>
              <a:rPr lang="cs-CZ" sz="3200" dirty="0" smtClean="0">
                <a:effectLst>
                  <a:outerShdw blurRad="38100" dist="38100" dir="2700000" algn="tl">
                    <a:srgbClr val="000000">
                      <a:alpha val="43137"/>
                    </a:srgbClr>
                  </a:outerShdw>
                </a:effectLst>
                <a:latin typeface="+mj-lt"/>
              </a:rPr>
              <a:t>Parkování vozidel</a:t>
            </a:r>
            <a:endParaRPr lang="cs-CZ" sz="3200" dirty="0">
              <a:effectLst>
                <a:outerShdw blurRad="38100" dist="38100" dir="2700000" algn="tl">
                  <a:srgbClr val="000000">
                    <a:alpha val="43137"/>
                  </a:srgbClr>
                </a:outerShdw>
              </a:effectLst>
              <a:latin typeface="+mj-lt"/>
            </a:endParaRPr>
          </a:p>
        </p:txBody>
      </p:sp>
      <p:pic>
        <p:nvPicPr>
          <p:cNvPr id="2" name="Obráze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31813" y="3505572"/>
            <a:ext cx="4320480" cy="3240360"/>
          </a:xfrm>
          <a:prstGeom prst="rect">
            <a:avLst/>
          </a:prstGeom>
          <a:solidFill>
            <a:srgbClr val="FFFFFF">
              <a:shade val="85000"/>
            </a:srgbClr>
          </a:solidFill>
          <a:ln w="19050" cap="rnd">
            <a:solidFill>
              <a:srgbClr val="00B0F0"/>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3" name="Obráze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620686"/>
            <a:ext cx="4032448" cy="6053725"/>
          </a:xfrm>
          <a:prstGeom prst="rect">
            <a:avLst/>
          </a:prstGeom>
          <a:solidFill>
            <a:srgbClr val="FFFFFF">
              <a:shade val="85000"/>
            </a:srgbClr>
          </a:solidFill>
          <a:ln w="19050" cap="rnd">
            <a:solidFill>
              <a:srgbClr val="00B0F0"/>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Obráze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1813" y="187699"/>
            <a:ext cx="4320480" cy="3229559"/>
          </a:xfrm>
          <a:prstGeom prst="rect">
            <a:avLst/>
          </a:prstGeom>
        </p:spPr>
      </p:pic>
      <p:pic>
        <p:nvPicPr>
          <p:cNvPr id="6" name="Obrázek 5" descr="hotel-icon-valet-parking-clip-art.jpg"/>
          <p:cNvPicPr>
            <a:picLocks noChangeAspect="1"/>
          </p:cNvPicPr>
          <p:nvPr/>
        </p:nvPicPr>
        <p:blipFill>
          <a:blip r:embed="rId5"/>
          <a:stretch>
            <a:fillRect/>
          </a:stretch>
        </p:blipFill>
        <p:spPr>
          <a:xfrm>
            <a:off x="3463001" y="2614698"/>
            <a:ext cx="1785950" cy="1781747"/>
          </a:xfrm>
          <a:prstGeom prst="rect">
            <a:avLst/>
          </a:prstGeom>
        </p:spPr>
      </p:pic>
    </p:spTree>
    <p:extLst>
      <p:ext uri="{BB962C8B-B14F-4D97-AF65-F5344CB8AC3E}">
        <p14:creationId xmlns:p14="http://schemas.microsoft.com/office/powerpoint/2010/main" val="2174205331"/>
      </p:ext>
    </p:extLst>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2000" fill="hold"/>
                                        <p:tgtEl>
                                          <p:spTgt spid="12">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12">
                                            <p:txEl>
                                              <p:pRg st="0" end="0"/>
                                            </p:txEl>
                                          </p:spTgt>
                                        </p:tgtEl>
                                        <p:attrNameLst>
                                          <p:attrName>ppt_y</p:attrName>
                                        </p:attrNameLst>
                                      </p:cBhvr>
                                      <p:tavLst>
                                        <p:tav tm="0">
                                          <p:val>
                                            <p:strVal val="#ppt_y"/>
                                          </p:val>
                                        </p:tav>
                                        <p:tav tm="100000">
                                          <p:val>
                                            <p:strVal val="#ppt_y"/>
                                          </p:val>
                                        </p:tav>
                                      </p:tavLst>
                                    </p:anim>
                                  </p:childTnLst>
                                </p:cTn>
                              </p:par>
                              <p:par>
                                <p:cTn id="9" presetID="21"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heel(8)">
                                      <p:cBhvr>
                                        <p:cTn id="11" dur="20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8)">
                                      <p:cBhvr>
                                        <p:cTn id="16" dur="2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8"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heel(8)">
                                      <p:cBhvr>
                                        <p:cTn id="21" dur="20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8"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heel(8)">
                                      <p:cBhvr>
                                        <p:cTn id="2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Pavlinka\Local Settings\Temporary Internet Files\Content.IE5\HUT1BMDV\MC900441932[1].wmf"/>
          <p:cNvPicPr>
            <a:picLocks noChangeAspect="1" noChangeArrowheads="1"/>
          </p:cNvPicPr>
          <p:nvPr/>
        </p:nvPicPr>
        <p:blipFill>
          <a:blip r:embed="rId2"/>
          <a:srcRect/>
          <a:stretch>
            <a:fillRect/>
          </a:stretch>
        </p:blipFill>
        <p:spPr bwMode="auto">
          <a:xfrm>
            <a:off x="3000364" y="214290"/>
            <a:ext cx="1143008" cy="1002774"/>
          </a:xfrm>
          <a:prstGeom prst="rect">
            <a:avLst/>
          </a:prstGeom>
          <a:noFill/>
        </p:spPr>
      </p:pic>
      <p:sp>
        <p:nvSpPr>
          <p:cNvPr id="2054" name="Rectangle 6"/>
          <p:cNvSpPr>
            <a:spLocks noChangeArrowheads="1"/>
          </p:cNvSpPr>
          <p:nvPr/>
        </p:nvSpPr>
        <p:spPr bwMode="auto">
          <a:xfrm>
            <a:off x="251520" y="1893604"/>
            <a:ext cx="8640960" cy="184665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marR="0" lvl="0" indent="-514350" algn="l" defTabSz="914400" rtl="0" eaLnBrk="1" fontAlgn="base" latinLnBrk="0" hangingPunct="1">
              <a:lnSpc>
                <a:spcPct val="100000"/>
              </a:lnSpc>
              <a:spcBef>
                <a:spcPct val="0"/>
              </a:spcBef>
              <a:spcAft>
                <a:spcPct val="0"/>
              </a:spcAft>
              <a:buClrTx/>
              <a:buSzTx/>
              <a:tabLst/>
            </a:pPr>
            <a:endParaRPr lang="cs-CZ" sz="3200" dirty="0">
              <a:effectLst>
                <a:outerShdw blurRad="38100" dist="38100" dir="2700000" algn="tl">
                  <a:srgbClr val="000000">
                    <a:alpha val="43137"/>
                  </a:srgbClr>
                </a:outerShdw>
              </a:effectLst>
              <a:latin typeface="+mj-lt"/>
              <a:ea typeface="Times New Roman" pitchFamily="18" charset="0"/>
              <a:cs typeface="Arial" pitchFamily="34" charset="0"/>
            </a:endParaRPr>
          </a:p>
          <a:p>
            <a:pPr marL="514350" marR="0" lvl="0" indent="-514350" algn="l" defTabSz="914400" rtl="0" eaLnBrk="1" fontAlgn="base" latinLnBrk="0" hangingPunct="1">
              <a:lnSpc>
                <a:spcPct val="100000"/>
              </a:lnSpc>
              <a:spcBef>
                <a:spcPct val="0"/>
              </a:spcBef>
              <a:spcAft>
                <a:spcPct val="0"/>
              </a:spcAft>
              <a:buClrTx/>
              <a:buSzTx/>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cs-C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49" name="Rectangle 1"/>
          <p:cNvSpPr>
            <a:spLocks noChangeArrowheads="1"/>
          </p:cNvSpPr>
          <p:nvPr/>
        </p:nvSpPr>
        <p:spPr bwMode="auto">
          <a:xfrm>
            <a:off x="125760" y="260648"/>
            <a:ext cx="8892480"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cs-CZ" sz="3200" b="1" dirty="0" smtClean="0">
                <a:effectLst>
                  <a:outerShdw blurRad="38100" dist="38100" dir="2700000" algn="tl">
                    <a:srgbClr val="000000">
                      <a:alpha val="43137"/>
                    </a:srgbClr>
                  </a:outerShdw>
                </a:effectLst>
                <a:latin typeface="+mj-lt"/>
              </a:rPr>
              <a:t>Vstupní prostor:</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vstupní dveře jsou na fotobuňku,</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ve vyšších kategoriích je dveřník - hosta současně vítá, směřuje k recepci, volá </a:t>
            </a:r>
            <a:r>
              <a:rPr lang="cs-CZ" sz="3200" dirty="0" err="1" smtClean="0">
                <a:effectLst>
                  <a:outerShdw blurRad="38100" dist="38100" dir="2700000" algn="tl">
                    <a:srgbClr val="000000">
                      <a:alpha val="43137"/>
                    </a:srgbClr>
                  </a:outerShdw>
                </a:effectLst>
                <a:latin typeface="+mj-lt"/>
              </a:rPr>
              <a:t>bagážistu</a:t>
            </a:r>
            <a:r>
              <a:rPr lang="cs-CZ" sz="3200" dirty="0" smtClean="0">
                <a:effectLst>
                  <a:outerShdw blurRad="38100" dist="38100" dir="2700000" algn="tl">
                    <a:srgbClr val="000000">
                      <a:alpha val="43137"/>
                    </a:srgbClr>
                  </a:outerShdw>
                </a:effectLst>
                <a:latin typeface="+mj-lt"/>
              </a:rPr>
              <a:t>, dělá ochranku u vstupu,</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u tříd UZ se třemi a více </a:t>
            </a:r>
          </a:p>
          <a:p>
            <a:pPr lvl="0"/>
            <a:r>
              <a:rPr lang="cs-CZ" sz="3200" dirty="0" smtClean="0">
                <a:effectLst>
                  <a:outerShdw blurRad="38100" dist="38100" dir="2700000" algn="tl">
                    <a:srgbClr val="000000">
                      <a:alpha val="43137"/>
                    </a:srgbClr>
                  </a:outerShdw>
                </a:effectLst>
                <a:latin typeface="+mj-lt"/>
              </a:rPr>
              <a:t>hvězdičkami musí být vstup krytý </a:t>
            </a:r>
          </a:p>
          <a:p>
            <a:pPr lvl="0"/>
            <a:r>
              <a:rPr lang="cs-CZ" sz="3200" dirty="0" smtClean="0">
                <a:effectLst>
                  <a:outerShdw blurRad="38100" dist="38100" dir="2700000" algn="tl">
                    <a:srgbClr val="000000">
                      <a:alpha val="43137"/>
                    </a:srgbClr>
                  </a:outerShdw>
                </a:effectLst>
                <a:latin typeface="+mj-lt"/>
              </a:rPr>
              <a:t>markýzkou nebo stříškou (vstup </a:t>
            </a:r>
          </a:p>
          <a:p>
            <a:pPr lvl="0"/>
            <a:r>
              <a:rPr lang="cs-CZ" sz="3200" dirty="0" smtClean="0">
                <a:effectLst>
                  <a:outerShdw blurRad="38100" dist="38100" dir="2700000" algn="tl">
                    <a:srgbClr val="000000">
                      <a:alpha val="43137"/>
                    </a:srgbClr>
                  </a:outerShdw>
                </a:effectLst>
                <a:latin typeface="+mj-lt"/>
              </a:rPr>
              <a:t>hosta "suchou nohou" již </a:t>
            </a:r>
          </a:p>
          <a:p>
            <a:pPr lvl="0"/>
            <a:r>
              <a:rPr lang="cs-CZ" sz="3200" dirty="0" smtClean="0">
                <a:effectLst>
                  <a:outerShdw blurRad="38100" dist="38100" dir="2700000" algn="tl">
                    <a:srgbClr val="000000">
                      <a:alpha val="43137"/>
                    </a:srgbClr>
                  </a:outerShdw>
                </a:effectLst>
                <a:latin typeface="+mj-lt"/>
              </a:rPr>
              <a:t>z dopravního prostředku).</a:t>
            </a:r>
            <a:endParaRPr lang="cs-CZ" sz="3200" dirty="0">
              <a:effectLst>
                <a:outerShdw blurRad="38100" dist="38100" dir="2700000" algn="tl">
                  <a:srgbClr val="000000">
                    <a:alpha val="43137"/>
                  </a:srgbClr>
                </a:outerShdw>
              </a:effectLst>
              <a:latin typeface="+mj-lt"/>
            </a:endParaRPr>
          </a:p>
        </p:txBody>
      </p:sp>
      <p:pic>
        <p:nvPicPr>
          <p:cNvPr id="2" name="Obráze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236" y="2318700"/>
            <a:ext cx="3208592" cy="2406443"/>
          </a:xfrm>
          <a:prstGeom prst="rect">
            <a:avLst/>
          </a:prstGeom>
          <a:solidFill>
            <a:srgbClr val="FFFFFF">
              <a:shade val="85000"/>
            </a:srgbClr>
          </a:solidFill>
          <a:ln w="19050" cap="rnd">
            <a:solidFill>
              <a:srgbClr val="00B0F0"/>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124" name="Picture 4" descr="C:\Users\ucitel\AppData\Local\Microsoft\Windows\Temporary Internet Files\Content.IE5\GQF3SMLW\MC900055618[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65784" y="4149080"/>
            <a:ext cx="1777677" cy="25327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049">
                                            <p:txEl>
                                              <p:pRg st="0" end="0"/>
                                            </p:txEl>
                                          </p:spTgt>
                                        </p:tgtEl>
                                        <p:attrNameLst>
                                          <p:attrName>style.visibility</p:attrName>
                                        </p:attrNameLst>
                                      </p:cBhvr>
                                      <p:to>
                                        <p:strVal val="visible"/>
                                      </p:to>
                                    </p:set>
                                    <p:anim calcmode="lin" valueType="num">
                                      <p:cBhvr additive="base">
                                        <p:cTn id="7" dur="2000" fill="hold"/>
                                        <p:tgtEl>
                                          <p:spTgt spid="2049">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2049">
                                            <p:txEl>
                                              <p:pRg st="0" end="0"/>
                                            </p:txEl>
                                          </p:spTgt>
                                        </p:tgtEl>
                                        <p:attrNameLst>
                                          <p:attrName>ppt_y</p:attrName>
                                        </p:attrNameLst>
                                      </p:cBhvr>
                                      <p:tavLst>
                                        <p:tav tm="0">
                                          <p:val>
                                            <p:strVal val="#ppt_y"/>
                                          </p:val>
                                        </p:tav>
                                        <p:tav tm="100000">
                                          <p:val>
                                            <p:strVal val="#ppt_y"/>
                                          </p:val>
                                        </p:tav>
                                      </p:tavLst>
                                    </p:anim>
                                  </p:childTnLst>
                                </p:cTn>
                              </p:par>
                              <p:par>
                                <p:cTn id="9" presetID="21" presetClass="entr" presetSubtype="8" fill="hold" nodeType="with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wheel(8)">
                                      <p:cBhvr>
                                        <p:cTn id="11" dur="2000"/>
                                        <p:tgtEl>
                                          <p:spTgt spid="102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2049">
                                            <p:txEl>
                                              <p:pRg st="1" end="1"/>
                                            </p:txEl>
                                          </p:spTgt>
                                        </p:tgtEl>
                                        <p:attrNameLst>
                                          <p:attrName>style.visibility</p:attrName>
                                        </p:attrNameLst>
                                      </p:cBhvr>
                                      <p:to>
                                        <p:strVal val="visible"/>
                                      </p:to>
                                    </p:set>
                                    <p:anim calcmode="lin" valueType="num">
                                      <p:cBhvr additive="base">
                                        <p:cTn id="16" dur="2000" fill="hold"/>
                                        <p:tgtEl>
                                          <p:spTgt spid="2049">
                                            <p:txEl>
                                              <p:pRg st="1" end="1"/>
                                            </p:txEl>
                                          </p:spTgt>
                                        </p:tgtEl>
                                        <p:attrNameLst>
                                          <p:attrName>ppt_x</p:attrName>
                                        </p:attrNameLst>
                                      </p:cBhvr>
                                      <p:tavLst>
                                        <p:tav tm="0">
                                          <p:val>
                                            <p:strVal val="0-#ppt_w/2"/>
                                          </p:val>
                                        </p:tav>
                                        <p:tav tm="100000">
                                          <p:val>
                                            <p:strVal val="#ppt_x"/>
                                          </p:val>
                                        </p:tav>
                                      </p:tavLst>
                                    </p:anim>
                                    <p:anim calcmode="lin" valueType="num">
                                      <p:cBhvr additive="base">
                                        <p:cTn id="17" dur="2000" fill="hold"/>
                                        <p:tgtEl>
                                          <p:spTgt spid="204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2049">
                                            <p:txEl>
                                              <p:pRg st="2" end="2"/>
                                            </p:txEl>
                                          </p:spTgt>
                                        </p:tgtEl>
                                        <p:attrNameLst>
                                          <p:attrName>style.visibility</p:attrName>
                                        </p:attrNameLst>
                                      </p:cBhvr>
                                      <p:to>
                                        <p:strVal val="visible"/>
                                      </p:to>
                                    </p:set>
                                    <p:anim calcmode="lin" valueType="num">
                                      <p:cBhvr additive="base">
                                        <p:cTn id="22" dur="2000" fill="hold"/>
                                        <p:tgtEl>
                                          <p:spTgt spid="2049">
                                            <p:txEl>
                                              <p:pRg st="2" end="2"/>
                                            </p:txEl>
                                          </p:spTgt>
                                        </p:tgtEl>
                                        <p:attrNameLst>
                                          <p:attrName>ppt_x</p:attrName>
                                        </p:attrNameLst>
                                      </p:cBhvr>
                                      <p:tavLst>
                                        <p:tav tm="0">
                                          <p:val>
                                            <p:strVal val="0-#ppt_w/2"/>
                                          </p:val>
                                        </p:tav>
                                        <p:tav tm="100000">
                                          <p:val>
                                            <p:strVal val="#ppt_x"/>
                                          </p:val>
                                        </p:tav>
                                      </p:tavLst>
                                    </p:anim>
                                    <p:anim calcmode="lin" valueType="num">
                                      <p:cBhvr additive="base">
                                        <p:cTn id="23" dur="2000" fill="hold"/>
                                        <p:tgtEl>
                                          <p:spTgt spid="204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2049">
                                            <p:txEl>
                                              <p:pRg st="3" end="3"/>
                                            </p:txEl>
                                          </p:spTgt>
                                        </p:tgtEl>
                                        <p:attrNameLst>
                                          <p:attrName>style.visibility</p:attrName>
                                        </p:attrNameLst>
                                      </p:cBhvr>
                                      <p:to>
                                        <p:strVal val="visible"/>
                                      </p:to>
                                    </p:set>
                                    <p:anim calcmode="lin" valueType="num">
                                      <p:cBhvr additive="base">
                                        <p:cTn id="28" dur="2000" fill="hold"/>
                                        <p:tgtEl>
                                          <p:spTgt spid="2049">
                                            <p:txEl>
                                              <p:pRg st="3" end="3"/>
                                            </p:txEl>
                                          </p:spTgt>
                                        </p:tgtEl>
                                        <p:attrNameLst>
                                          <p:attrName>ppt_x</p:attrName>
                                        </p:attrNameLst>
                                      </p:cBhvr>
                                      <p:tavLst>
                                        <p:tav tm="0">
                                          <p:val>
                                            <p:strVal val="0-#ppt_w/2"/>
                                          </p:val>
                                        </p:tav>
                                        <p:tav tm="100000">
                                          <p:val>
                                            <p:strVal val="#ppt_x"/>
                                          </p:val>
                                        </p:tav>
                                      </p:tavLst>
                                    </p:anim>
                                    <p:anim calcmode="lin" valueType="num">
                                      <p:cBhvr additive="base">
                                        <p:cTn id="29" dur="2000" fill="hold"/>
                                        <p:tgtEl>
                                          <p:spTgt spid="2049">
                                            <p:txEl>
                                              <p:pRg st="3" end="3"/>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049">
                                            <p:txEl>
                                              <p:pRg st="5" end="5"/>
                                            </p:txEl>
                                          </p:spTgt>
                                        </p:tgtEl>
                                        <p:attrNameLst>
                                          <p:attrName>style.visibility</p:attrName>
                                        </p:attrNameLst>
                                      </p:cBhvr>
                                      <p:to>
                                        <p:strVal val="visible"/>
                                      </p:to>
                                    </p:set>
                                    <p:anim calcmode="lin" valueType="num">
                                      <p:cBhvr additive="base">
                                        <p:cTn id="32" dur="2000" fill="hold"/>
                                        <p:tgtEl>
                                          <p:spTgt spid="2049">
                                            <p:txEl>
                                              <p:pRg st="5" end="5"/>
                                            </p:txEl>
                                          </p:spTgt>
                                        </p:tgtEl>
                                        <p:attrNameLst>
                                          <p:attrName>ppt_x</p:attrName>
                                        </p:attrNameLst>
                                      </p:cBhvr>
                                      <p:tavLst>
                                        <p:tav tm="0">
                                          <p:val>
                                            <p:strVal val="0-#ppt_w/2"/>
                                          </p:val>
                                        </p:tav>
                                        <p:tav tm="100000">
                                          <p:val>
                                            <p:strVal val="#ppt_x"/>
                                          </p:val>
                                        </p:tav>
                                      </p:tavLst>
                                    </p:anim>
                                    <p:anim calcmode="lin" valueType="num">
                                      <p:cBhvr additive="base">
                                        <p:cTn id="33" dur="2000" fill="hold"/>
                                        <p:tgtEl>
                                          <p:spTgt spid="2049">
                                            <p:txEl>
                                              <p:pRg st="5" end="5"/>
                                            </p:txEl>
                                          </p:spTgt>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049">
                                            <p:txEl>
                                              <p:pRg st="6" end="6"/>
                                            </p:txEl>
                                          </p:spTgt>
                                        </p:tgtEl>
                                        <p:attrNameLst>
                                          <p:attrName>style.visibility</p:attrName>
                                        </p:attrNameLst>
                                      </p:cBhvr>
                                      <p:to>
                                        <p:strVal val="visible"/>
                                      </p:to>
                                    </p:set>
                                    <p:anim calcmode="lin" valueType="num">
                                      <p:cBhvr additive="base">
                                        <p:cTn id="36" dur="2000" fill="hold"/>
                                        <p:tgtEl>
                                          <p:spTgt spid="2049">
                                            <p:txEl>
                                              <p:pRg st="6" end="6"/>
                                            </p:txEl>
                                          </p:spTgt>
                                        </p:tgtEl>
                                        <p:attrNameLst>
                                          <p:attrName>ppt_x</p:attrName>
                                        </p:attrNameLst>
                                      </p:cBhvr>
                                      <p:tavLst>
                                        <p:tav tm="0">
                                          <p:val>
                                            <p:strVal val="0-#ppt_w/2"/>
                                          </p:val>
                                        </p:tav>
                                        <p:tav tm="100000">
                                          <p:val>
                                            <p:strVal val="#ppt_x"/>
                                          </p:val>
                                        </p:tav>
                                      </p:tavLst>
                                    </p:anim>
                                    <p:anim calcmode="lin" valueType="num">
                                      <p:cBhvr additive="base">
                                        <p:cTn id="37" dur="2000" fill="hold"/>
                                        <p:tgtEl>
                                          <p:spTgt spid="2049">
                                            <p:txEl>
                                              <p:pRg st="6" end="6"/>
                                            </p:txEl>
                                          </p:spTgt>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2049">
                                            <p:txEl>
                                              <p:pRg st="7" end="7"/>
                                            </p:txEl>
                                          </p:spTgt>
                                        </p:tgtEl>
                                        <p:attrNameLst>
                                          <p:attrName>style.visibility</p:attrName>
                                        </p:attrNameLst>
                                      </p:cBhvr>
                                      <p:to>
                                        <p:strVal val="visible"/>
                                      </p:to>
                                    </p:set>
                                    <p:anim calcmode="lin" valueType="num">
                                      <p:cBhvr additive="base">
                                        <p:cTn id="40" dur="2000" fill="hold"/>
                                        <p:tgtEl>
                                          <p:spTgt spid="2049">
                                            <p:txEl>
                                              <p:pRg st="7" end="7"/>
                                            </p:txEl>
                                          </p:spTgt>
                                        </p:tgtEl>
                                        <p:attrNameLst>
                                          <p:attrName>ppt_x</p:attrName>
                                        </p:attrNameLst>
                                      </p:cBhvr>
                                      <p:tavLst>
                                        <p:tav tm="0">
                                          <p:val>
                                            <p:strVal val="0-#ppt_w/2"/>
                                          </p:val>
                                        </p:tav>
                                        <p:tav tm="100000">
                                          <p:val>
                                            <p:strVal val="#ppt_x"/>
                                          </p:val>
                                        </p:tav>
                                      </p:tavLst>
                                    </p:anim>
                                    <p:anim calcmode="lin" valueType="num">
                                      <p:cBhvr additive="base">
                                        <p:cTn id="41" dur="2000" fill="hold"/>
                                        <p:tgtEl>
                                          <p:spTgt spid="2049">
                                            <p:txEl>
                                              <p:pRg st="7" end="7"/>
                                            </p:txEl>
                                          </p:spTgt>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2049">
                                            <p:txEl>
                                              <p:pRg st="4" end="4"/>
                                            </p:txEl>
                                          </p:spTgt>
                                        </p:tgtEl>
                                        <p:attrNameLst>
                                          <p:attrName>style.visibility</p:attrName>
                                        </p:attrNameLst>
                                      </p:cBhvr>
                                      <p:to>
                                        <p:strVal val="visible"/>
                                      </p:to>
                                    </p:set>
                                    <p:anim calcmode="lin" valueType="num">
                                      <p:cBhvr additive="base">
                                        <p:cTn id="44" dur="2000" fill="hold"/>
                                        <p:tgtEl>
                                          <p:spTgt spid="2049">
                                            <p:txEl>
                                              <p:pRg st="4" end="4"/>
                                            </p:txEl>
                                          </p:spTgt>
                                        </p:tgtEl>
                                        <p:attrNameLst>
                                          <p:attrName>ppt_x</p:attrName>
                                        </p:attrNameLst>
                                      </p:cBhvr>
                                      <p:tavLst>
                                        <p:tav tm="0">
                                          <p:val>
                                            <p:strVal val="0-#ppt_w/2"/>
                                          </p:val>
                                        </p:tav>
                                        <p:tav tm="100000">
                                          <p:val>
                                            <p:strVal val="#ppt_x"/>
                                          </p:val>
                                        </p:tav>
                                      </p:tavLst>
                                    </p:anim>
                                    <p:anim calcmode="lin" valueType="num">
                                      <p:cBhvr additive="base">
                                        <p:cTn id="45" dur="2000" fill="hold"/>
                                        <p:tgtEl>
                                          <p:spTgt spid="204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1" presetClass="entr" presetSubtype="8" fill="hold" nodeType="click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heel(8)">
                                      <p:cBhvr>
                                        <p:cTn id="50" dur="2000"/>
                                        <p:tgtEl>
                                          <p:spTgt spid="2"/>
                                        </p:tgtEl>
                                      </p:cBhvr>
                                    </p:animEffect>
                                  </p:childTnLst>
                                </p:cTn>
                              </p:par>
                              <p:par>
                                <p:cTn id="51" presetID="21" presetClass="entr" presetSubtype="8" fill="hold" nodeType="withEffect">
                                  <p:stCondLst>
                                    <p:cond delay="0"/>
                                  </p:stCondLst>
                                  <p:childTnLst>
                                    <p:set>
                                      <p:cBhvr>
                                        <p:cTn id="52" dur="1" fill="hold">
                                          <p:stCondLst>
                                            <p:cond delay="0"/>
                                          </p:stCondLst>
                                        </p:cTn>
                                        <p:tgtEl>
                                          <p:spTgt spid="5124"/>
                                        </p:tgtEl>
                                        <p:attrNameLst>
                                          <p:attrName>style.visibility</p:attrName>
                                        </p:attrNameLst>
                                      </p:cBhvr>
                                      <p:to>
                                        <p:strVal val="visible"/>
                                      </p:to>
                                    </p:set>
                                    <p:animEffect transition="in" filter="wheel(8)">
                                      <p:cBhvr>
                                        <p:cTn id="53" dur="2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Rectangle 6"/>
          <p:cNvSpPr>
            <a:spLocks noChangeArrowheads="1"/>
          </p:cNvSpPr>
          <p:nvPr/>
        </p:nvSpPr>
        <p:spPr bwMode="auto">
          <a:xfrm>
            <a:off x="251520" y="1893604"/>
            <a:ext cx="8640960" cy="184665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514350" marR="0" lvl="0" indent="-514350" algn="l" defTabSz="914400" rtl="0" eaLnBrk="1" fontAlgn="base" latinLnBrk="0" hangingPunct="1">
              <a:lnSpc>
                <a:spcPct val="100000"/>
              </a:lnSpc>
              <a:spcBef>
                <a:spcPct val="0"/>
              </a:spcBef>
              <a:spcAft>
                <a:spcPct val="0"/>
              </a:spcAft>
              <a:buClrTx/>
              <a:buSzTx/>
              <a:tabLst/>
            </a:pPr>
            <a:endParaRPr lang="cs-CZ" sz="3200" dirty="0">
              <a:effectLst>
                <a:outerShdw blurRad="38100" dist="38100" dir="2700000" algn="tl">
                  <a:srgbClr val="000000">
                    <a:alpha val="43137"/>
                  </a:srgbClr>
                </a:outerShdw>
              </a:effectLst>
              <a:latin typeface="+mj-lt"/>
              <a:ea typeface="Times New Roman" pitchFamily="18" charset="0"/>
              <a:cs typeface="Arial" pitchFamily="34" charset="0"/>
            </a:endParaRPr>
          </a:p>
          <a:p>
            <a:pPr marL="514350" marR="0" lvl="0" indent="-514350" algn="l" defTabSz="914400" rtl="0" eaLnBrk="1" fontAlgn="base" latinLnBrk="0" hangingPunct="1">
              <a:lnSpc>
                <a:spcPct val="100000"/>
              </a:lnSpc>
              <a:spcBef>
                <a:spcPct val="0"/>
              </a:spcBef>
              <a:spcAft>
                <a:spcPct val="0"/>
              </a:spcAft>
              <a:buClrTx/>
              <a:buSzTx/>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cs-CZ" sz="3200" b="0" i="0" u="none" strike="noStrike" cap="none" normalizeH="0" baseline="0" dirty="0" smtClean="0">
              <a:ln>
                <a:noFill/>
              </a:ln>
              <a:solidFill>
                <a:schemeClr val="tx1"/>
              </a:solidFill>
              <a:effectLst>
                <a:outerShdw blurRad="38100" dist="38100" dir="2700000" algn="tl">
                  <a:srgbClr val="000000">
                    <a:alpha val="43137"/>
                  </a:srgbClr>
                </a:outerShdw>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cs-C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49" name="Rectangle 1"/>
          <p:cNvSpPr>
            <a:spLocks noChangeArrowheads="1"/>
          </p:cNvSpPr>
          <p:nvPr/>
        </p:nvSpPr>
        <p:spPr bwMode="auto">
          <a:xfrm>
            <a:off x="0" y="357166"/>
            <a:ext cx="8892480"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cs-CZ" sz="3200" b="1" dirty="0" smtClean="0">
                <a:effectLst>
                  <a:outerShdw blurRad="38100" dist="38100" dir="2700000" algn="tl">
                    <a:srgbClr val="000000">
                      <a:alpha val="43137"/>
                    </a:srgbClr>
                  </a:outerShdw>
                </a:effectLst>
                <a:latin typeface="+mj-lt"/>
              </a:rPr>
              <a:t>Vstupní hala:</a:t>
            </a:r>
          </a:p>
          <a:p>
            <a:endParaRPr lang="cs-CZ" sz="3200" b="1" dirty="0" smtClean="0">
              <a:effectLst>
                <a:outerShdw blurRad="38100" dist="38100" dir="2700000" algn="tl">
                  <a:srgbClr val="000000">
                    <a:alpha val="43137"/>
                  </a:srgbClr>
                </a:outerShdw>
              </a:effectLst>
              <a:latin typeface="+mj-lt"/>
            </a:endParaRP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velikost hotelové haly musí odpovídat kapacitě UZ,</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z haly má host přístup k recepci, výtahům, př. do odbytových středisek,</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většinou je zde možnost podávání nápojů </a:t>
            </a:r>
            <a:br>
              <a:rPr lang="cs-CZ" sz="3200" dirty="0" smtClean="0">
                <a:effectLst>
                  <a:outerShdw blurRad="38100" dist="38100" dir="2700000" algn="tl">
                    <a:srgbClr val="000000">
                      <a:alpha val="43137"/>
                    </a:srgbClr>
                  </a:outerShdw>
                </a:effectLst>
                <a:latin typeface="+mj-lt"/>
              </a:rPr>
            </a:br>
            <a:r>
              <a:rPr lang="cs-CZ" sz="3200" dirty="0" smtClean="0">
                <a:effectLst>
                  <a:outerShdw blurRad="38100" dist="38100" dir="2700000" algn="tl">
                    <a:srgbClr val="000000">
                      <a:alpha val="43137"/>
                    </a:srgbClr>
                  </a:outerShdw>
                </a:effectLst>
                <a:latin typeface="+mj-lt"/>
              </a:rPr>
              <a:t>a pokrmů,</a:t>
            </a:r>
          </a:p>
          <a:p>
            <a:pPr lvl="0">
              <a:buFont typeface="Wingdings" pitchFamily="2" charset="2"/>
              <a:buChar char="ü"/>
            </a:pPr>
            <a:r>
              <a:rPr lang="cs-CZ" sz="3200" dirty="0" smtClean="0">
                <a:effectLst>
                  <a:outerShdw blurRad="38100" dist="38100" dir="2700000" algn="tl">
                    <a:srgbClr val="000000">
                      <a:alpha val="43137"/>
                    </a:srgbClr>
                  </a:outerShdw>
                </a:effectLst>
                <a:latin typeface="+mj-lt"/>
              </a:rPr>
              <a:t>součástí hotelové haly je recepce, popř. butiky, směnárna, informační centrum, sekretářské služby apod. - všechny tyto služby by měly být viditelně označeny a doplněny směrovkami.</a:t>
            </a:r>
            <a:endParaRPr lang="cs-CZ" sz="3200" dirty="0">
              <a:effectLst>
                <a:outerShdw blurRad="38100" dist="38100" dir="2700000" algn="tl">
                  <a:srgbClr val="000000">
                    <a:alpha val="43137"/>
                  </a:srgbClr>
                </a:outerShdw>
              </a:effectLst>
              <a:latin typeface="+mj-lt"/>
            </a:endParaRPr>
          </a:p>
        </p:txBody>
      </p:sp>
      <p:pic>
        <p:nvPicPr>
          <p:cNvPr id="2050" name="Picture 2" descr="C:\Documents and Settings\Pavlinka\Local Settings\Temporary Internet Files\Content.IE5\SEMMMQUG\MC900280677[1].wmf"/>
          <p:cNvPicPr>
            <a:picLocks noChangeAspect="1" noChangeArrowheads="1"/>
          </p:cNvPicPr>
          <p:nvPr/>
        </p:nvPicPr>
        <p:blipFill>
          <a:blip r:embed="rId2"/>
          <a:srcRect/>
          <a:stretch>
            <a:fillRect/>
          </a:stretch>
        </p:blipFill>
        <p:spPr bwMode="auto">
          <a:xfrm>
            <a:off x="2428860" y="285727"/>
            <a:ext cx="1428759" cy="1239679"/>
          </a:xfrm>
          <a:prstGeom prst="rect">
            <a:avLst/>
          </a:prstGeom>
          <a:noFill/>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049">
                                            <p:txEl>
                                              <p:pRg st="0" end="0"/>
                                            </p:txEl>
                                          </p:spTgt>
                                        </p:tgtEl>
                                        <p:attrNameLst>
                                          <p:attrName>style.visibility</p:attrName>
                                        </p:attrNameLst>
                                      </p:cBhvr>
                                      <p:to>
                                        <p:strVal val="visible"/>
                                      </p:to>
                                    </p:set>
                                    <p:anim calcmode="lin" valueType="num">
                                      <p:cBhvr additive="base">
                                        <p:cTn id="7" dur="2000" fill="hold"/>
                                        <p:tgtEl>
                                          <p:spTgt spid="2049">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2049">
                                            <p:txEl>
                                              <p:pRg st="0" end="0"/>
                                            </p:txEl>
                                          </p:spTgt>
                                        </p:tgtEl>
                                        <p:attrNameLst>
                                          <p:attrName>ppt_y</p:attrName>
                                        </p:attrNameLst>
                                      </p:cBhvr>
                                      <p:tavLst>
                                        <p:tav tm="0">
                                          <p:val>
                                            <p:strVal val="#ppt_y"/>
                                          </p:val>
                                        </p:tav>
                                        <p:tav tm="100000">
                                          <p:val>
                                            <p:strVal val="#ppt_y"/>
                                          </p:val>
                                        </p:tav>
                                      </p:tavLst>
                                    </p:anim>
                                  </p:childTnLst>
                                </p:cTn>
                              </p:par>
                              <p:par>
                                <p:cTn id="9" presetID="21" presetClass="entr" presetSubtype="8" fill="hold" nodeType="with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wheel(8)">
                                      <p:cBhvr>
                                        <p:cTn id="11" dur="2000"/>
                                        <p:tgtEl>
                                          <p:spTgt spid="205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2049">
                                            <p:txEl>
                                              <p:pRg st="2" end="2"/>
                                            </p:txEl>
                                          </p:spTgt>
                                        </p:tgtEl>
                                        <p:attrNameLst>
                                          <p:attrName>style.visibility</p:attrName>
                                        </p:attrNameLst>
                                      </p:cBhvr>
                                      <p:to>
                                        <p:strVal val="visible"/>
                                      </p:to>
                                    </p:set>
                                    <p:anim calcmode="lin" valueType="num">
                                      <p:cBhvr additive="base">
                                        <p:cTn id="16" dur="2000" fill="hold"/>
                                        <p:tgtEl>
                                          <p:spTgt spid="2049">
                                            <p:txEl>
                                              <p:pRg st="2" end="2"/>
                                            </p:txEl>
                                          </p:spTgt>
                                        </p:tgtEl>
                                        <p:attrNameLst>
                                          <p:attrName>ppt_x</p:attrName>
                                        </p:attrNameLst>
                                      </p:cBhvr>
                                      <p:tavLst>
                                        <p:tav tm="0">
                                          <p:val>
                                            <p:strVal val="0-#ppt_w/2"/>
                                          </p:val>
                                        </p:tav>
                                        <p:tav tm="100000">
                                          <p:val>
                                            <p:strVal val="#ppt_x"/>
                                          </p:val>
                                        </p:tav>
                                      </p:tavLst>
                                    </p:anim>
                                    <p:anim calcmode="lin" valueType="num">
                                      <p:cBhvr additive="base">
                                        <p:cTn id="17" dur="2000" fill="hold"/>
                                        <p:tgtEl>
                                          <p:spTgt spid="204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2049">
                                            <p:txEl>
                                              <p:pRg st="3" end="3"/>
                                            </p:txEl>
                                          </p:spTgt>
                                        </p:tgtEl>
                                        <p:attrNameLst>
                                          <p:attrName>style.visibility</p:attrName>
                                        </p:attrNameLst>
                                      </p:cBhvr>
                                      <p:to>
                                        <p:strVal val="visible"/>
                                      </p:to>
                                    </p:set>
                                    <p:anim calcmode="lin" valueType="num">
                                      <p:cBhvr additive="base">
                                        <p:cTn id="22" dur="2000" fill="hold"/>
                                        <p:tgtEl>
                                          <p:spTgt spid="2049">
                                            <p:txEl>
                                              <p:pRg st="3" end="3"/>
                                            </p:txEl>
                                          </p:spTgt>
                                        </p:tgtEl>
                                        <p:attrNameLst>
                                          <p:attrName>ppt_x</p:attrName>
                                        </p:attrNameLst>
                                      </p:cBhvr>
                                      <p:tavLst>
                                        <p:tav tm="0">
                                          <p:val>
                                            <p:strVal val="0-#ppt_w/2"/>
                                          </p:val>
                                        </p:tav>
                                        <p:tav tm="100000">
                                          <p:val>
                                            <p:strVal val="#ppt_x"/>
                                          </p:val>
                                        </p:tav>
                                      </p:tavLst>
                                    </p:anim>
                                    <p:anim calcmode="lin" valueType="num">
                                      <p:cBhvr additive="base">
                                        <p:cTn id="23" dur="2000" fill="hold"/>
                                        <p:tgtEl>
                                          <p:spTgt spid="204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2049">
                                            <p:txEl>
                                              <p:pRg st="4" end="4"/>
                                            </p:txEl>
                                          </p:spTgt>
                                        </p:tgtEl>
                                        <p:attrNameLst>
                                          <p:attrName>style.visibility</p:attrName>
                                        </p:attrNameLst>
                                      </p:cBhvr>
                                      <p:to>
                                        <p:strVal val="visible"/>
                                      </p:to>
                                    </p:set>
                                    <p:anim calcmode="lin" valueType="num">
                                      <p:cBhvr additive="base">
                                        <p:cTn id="28" dur="2000" fill="hold"/>
                                        <p:tgtEl>
                                          <p:spTgt spid="2049">
                                            <p:txEl>
                                              <p:pRg st="4" end="4"/>
                                            </p:txEl>
                                          </p:spTgt>
                                        </p:tgtEl>
                                        <p:attrNameLst>
                                          <p:attrName>ppt_x</p:attrName>
                                        </p:attrNameLst>
                                      </p:cBhvr>
                                      <p:tavLst>
                                        <p:tav tm="0">
                                          <p:val>
                                            <p:strVal val="0-#ppt_w/2"/>
                                          </p:val>
                                        </p:tav>
                                        <p:tav tm="100000">
                                          <p:val>
                                            <p:strVal val="#ppt_x"/>
                                          </p:val>
                                        </p:tav>
                                      </p:tavLst>
                                    </p:anim>
                                    <p:anim calcmode="lin" valueType="num">
                                      <p:cBhvr additive="base">
                                        <p:cTn id="29" dur="2000" fill="hold"/>
                                        <p:tgtEl>
                                          <p:spTgt spid="204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2049">
                                            <p:txEl>
                                              <p:pRg st="5" end="5"/>
                                            </p:txEl>
                                          </p:spTgt>
                                        </p:tgtEl>
                                        <p:attrNameLst>
                                          <p:attrName>style.visibility</p:attrName>
                                        </p:attrNameLst>
                                      </p:cBhvr>
                                      <p:to>
                                        <p:strVal val="visible"/>
                                      </p:to>
                                    </p:set>
                                    <p:anim calcmode="lin" valueType="num">
                                      <p:cBhvr additive="base">
                                        <p:cTn id="34" dur="2000" fill="hold"/>
                                        <p:tgtEl>
                                          <p:spTgt spid="2049">
                                            <p:txEl>
                                              <p:pRg st="5" end="5"/>
                                            </p:txEl>
                                          </p:spTgt>
                                        </p:tgtEl>
                                        <p:attrNameLst>
                                          <p:attrName>ppt_x</p:attrName>
                                        </p:attrNameLst>
                                      </p:cBhvr>
                                      <p:tavLst>
                                        <p:tav tm="0">
                                          <p:val>
                                            <p:strVal val="0-#ppt_w/2"/>
                                          </p:val>
                                        </p:tav>
                                        <p:tav tm="100000">
                                          <p:val>
                                            <p:strVal val="#ppt_x"/>
                                          </p:val>
                                        </p:tav>
                                      </p:tavLst>
                                    </p:anim>
                                    <p:anim calcmode="lin" valueType="num">
                                      <p:cBhvr additive="base">
                                        <p:cTn id="35" dur="2000" fill="hold"/>
                                        <p:tgtEl>
                                          <p:spTgt spid="204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ok">
  <a:themeElements>
    <a:clrScheme name="Tok">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Tok">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ok">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1077</TotalTime>
  <Words>216</Words>
  <Application>Microsoft Office PowerPoint</Application>
  <PresentationFormat>Předvádění na obrazovce (4:3)</PresentationFormat>
  <Paragraphs>77</Paragraphs>
  <Slides>13</Slides>
  <Notes>0</Notes>
  <HiddenSlides>0</HiddenSlides>
  <MMClips>0</MMClips>
  <ScaleCrop>false</ScaleCrop>
  <HeadingPairs>
    <vt:vector size="8" baseType="variant">
      <vt:variant>
        <vt:lpstr>Použitá písma</vt:lpstr>
      </vt:variant>
      <vt:variant>
        <vt:i4>6</vt:i4>
      </vt:variant>
      <vt:variant>
        <vt:lpstr>Motiv</vt:lpstr>
      </vt:variant>
      <vt:variant>
        <vt:i4>1</vt:i4>
      </vt:variant>
      <vt:variant>
        <vt:lpstr>Vložené servery OLE</vt:lpstr>
      </vt:variant>
      <vt:variant>
        <vt:i4>1</vt:i4>
      </vt:variant>
      <vt:variant>
        <vt:lpstr>Nadpisy snímků</vt:lpstr>
      </vt:variant>
      <vt:variant>
        <vt:i4>13</vt:i4>
      </vt:variant>
    </vt:vector>
  </HeadingPairs>
  <TitlesOfParts>
    <vt:vector size="21" baseType="lpstr">
      <vt:lpstr>Arial</vt:lpstr>
      <vt:lpstr>Calibri</vt:lpstr>
      <vt:lpstr>Constantia</vt:lpstr>
      <vt:lpstr>Times New Roman</vt:lpstr>
      <vt:lpstr>Wingdings</vt:lpstr>
      <vt:lpstr>Wingdings 2</vt:lpstr>
      <vt:lpstr>Tok</vt:lpstr>
      <vt:lpstr>Dokument aplikace Microsoft Word</vt:lpstr>
      <vt:lpstr>Prezentace aplikace PowerPoint</vt:lpstr>
      <vt:lpstr>Ubytovací a stravovací provoz</vt:lpstr>
      <vt:lpstr>Zřizování ubytovacího zařízení</vt:lpstr>
      <vt:lpstr>Prezentace aplikace PowerPoint</vt:lpstr>
      <vt:lpstr>Dispoziční řešení ubytovacího zařízení</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Liftboy – obsluha výtahu („výtahář“)</vt:lpstr>
      <vt:lpstr>Prezentace aplikace PowerPoint</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Ubytovací a stravovací provoz</dc:title>
  <dc:creator>hp</dc:creator>
  <cp:lastModifiedBy>pavlina.musalkova</cp:lastModifiedBy>
  <cp:revision>110</cp:revision>
  <dcterms:created xsi:type="dcterms:W3CDTF">2012-09-28T12:14:55Z</dcterms:created>
  <dcterms:modified xsi:type="dcterms:W3CDTF">2013-05-30T07:36:39Z</dcterms:modified>
</cp:coreProperties>
</file>