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3">
  <p:sldMasterIdLst>
    <p:sldMasterId id="2147483660" r:id="rId1"/>
    <p:sldMasterId id="2147483672" r:id="rId2"/>
  </p:sldMasterIdLst>
  <p:sldIdLst>
    <p:sldId id="265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  <p:sldId id="268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083E6E3-FA7D-4D7B-A595-EF9225AFEA82}" styleName="Světlý styl 1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Světlý styl 1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Světlý styl 1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Světlý styl 1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 dirty="0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>
                <a:solidFill>
                  <a:srgbClr val="DBF5F9">
                    <a:shade val="90000"/>
                  </a:srgbClr>
                </a:solidFill>
              </a:rPr>
              <a:pPr/>
              <a:t>30. 5. 2013</a:t>
            </a:fld>
            <a:endParaRPr lang="cs-CZ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cs-CZ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052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30. 5. 2013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829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>
                <a:solidFill>
                  <a:srgbClr val="DBF5F9">
                    <a:shade val="90000"/>
                  </a:srgbClr>
                </a:solidFill>
              </a:rPr>
              <a:pPr/>
              <a:t>30. 5. 2013</a:t>
            </a:fld>
            <a:endParaRPr lang="cs-CZ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cs-CZ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9884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30. 5. 2013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175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30. 5. 2013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464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30. 5. 2013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7344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30. 5. 2013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3728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30. 5. 2013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579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30. 5. 2013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dirty="0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6867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30. 5. 2013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1365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30. 5. 2013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299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dirty="0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 dirty="0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 dirty="0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30. 5. 2013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cs-CZ" dirty="0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6974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kument_aplikace_Microsoft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985343"/>
              </p:ext>
            </p:extLst>
          </p:nvPr>
        </p:nvGraphicFramePr>
        <p:xfrm>
          <a:off x="736600" y="1033463"/>
          <a:ext cx="6994525" cy="539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Dokument" r:id="rId3" imgW="6254904" imgH="4817631" progId="Word.Document.12">
                  <p:embed/>
                </p:oleObj>
              </mc:Choice>
              <mc:Fallback>
                <p:oleObj name="Dokument" r:id="rId3" imgW="6254904" imgH="4817631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600" y="1033463"/>
                        <a:ext cx="6994525" cy="5391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1893604"/>
            <a:ext cx="864096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9512" y="128246"/>
            <a:ext cx="878497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Soubory vnitřních předpisů tvoří obvykle vnitřní řády, např.: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6" name="Obrázek 5" descr="fire_extinguisher_help_suppor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8464" y="-1093338"/>
            <a:ext cx="239724" cy="239724"/>
          </a:xfrm>
          <a:prstGeom prst="rect">
            <a:avLst/>
          </a:prstGeom>
        </p:spPr>
      </p:pic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908504"/>
              </p:ext>
            </p:extLst>
          </p:nvPr>
        </p:nvGraphicFramePr>
        <p:xfrm>
          <a:off x="251520" y="1484785"/>
          <a:ext cx="8712968" cy="4665821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520280"/>
                <a:gridCol w="6192688"/>
              </a:tblGrid>
              <a:tr h="561613">
                <a:tc>
                  <a:txBody>
                    <a:bodyPr/>
                    <a:lstStyle/>
                    <a:p>
                      <a:r>
                        <a:rPr lang="cs-CZ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Provozní řád</a:t>
                      </a:r>
                      <a:endParaRPr lang="cs-CZ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Sanitační</a:t>
                      </a:r>
                      <a:r>
                        <a:rPr lang="cs-CZ" sz="1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 řád</a:t>
                      </a:r>
                      <a:endParaRPr lang="cs-CZ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4530">
                <a:tc>
                  <a:txBody>
                    <a:bodyPr/>
                    <a:lstStyle/>
                    <a:p>
                      <a:r>
                        <a:rPr lang="cs-CZ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Organizační řád</a:t>
                      </a:r>
                      <a:endParaRPr lang="cs-CZ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800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Obsahuje soubor základních hygienických pravidel pro provozování hostinské a ubytovací činnosti, jako např.:</a:t>
                      </a:r>
                      <a:endParaRPr kumimoji="0" lang="cs-CZ" sz="1800" kern="1200" dirty="0" smtClean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613">
                <a:tc>
                  <a:txBody>
                    <a:bodyPr/>
                    <a:lstStyle/>
                    <a:p>
                      <a:r>
                        <a:rPr lang="cs-CZ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Hotelový (ubytovací</a:t>
                      </a:r>
                      <a:r>
                        <a:rPr lang="cs-CZ" sz="1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) řád</a:t>
                      </a:r>
                      <a:endParaRPr lang="cs-CZ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cs-CZ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průběžný</a:t>
                      </a:r>
                      <a:r>
                        <a:rPr lang="cs-CZ" sz="18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 denní úklid,</a:t>
                      </a:r>
                      <a:endParaRPr lang="cs-CZ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613">
                <a:tc>
                  <a:txBody>
                    <a:bodyPr/>
                    <a:lstStyle/>
                    <a:p>
                      <a:r>
                        <a:rPr lang="cs-CZ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Požární řád</a:t>
                      </a:r>
                      <a:endParaRPr lang="cs-CZ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cs-CZ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úklid po skončení</a:t>
                      </a:r>
                      <a:r>
                        <a:rPr lang="cs-CZ" sz="18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 směny,</a:t>
                      </a:r>
                      <a:endParaRPr lang="cs-CZ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613">
                <a:tc>
                  <a:txBody>
                    <a:bodyPr/>
                    <a:lstStyle/>
                    <a:p>
                      <a:r>
                        <a:rPr lang="cs-CZ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Reklamační řád</a:t>
                      </a:r>
                      <a:endParaRPr lang="cs-CZ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itchFamily="2" charset="2"/>
                        <a:buChar char="ü"/>
                      </a:pPr>
                      <a:r>
                        <a:rPr lang="cs-CZ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týdenní úklid,</a:t>
                      </a:r>
                      <a:endParaRPr lang="cs-CZ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613">
                <a:tc>
                  <a:txBody>
                    <a:bodyPr/>
                    <a:lstStyle/>
                    <a:p>
                      <a:r>
                        <a:rPr lang="cs-CZ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Skartační řád</a:t>
                      </a:r>
                      <a:endParaRPr lang="cs-CZ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cs-CZ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termíny sanitárních</a:t>
                      </a:r>
                      <a:r>
                        <a:rPr lang="cs-CZ" sz="18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 dnů,</a:t>
                      </a:r>
                      <a:endParaRPr lang="cs-CZ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613">
                <a:tc>
                  <a:txBody>
                    <a:bodyPr/>
                    <a:lstStyle/>
                    <a:p>
                      <a:r>
                        <a:rPr lang="cs-CZ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Archivační</a:t>
                      </a:r>
                      <a:r>
                        <a:rPr lang="cs-CZ" sz="1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 řád</a:t>
                      </a:r>
                      <a:endParaRPr lang="cs-CZ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cs-CZ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provádění</a:t>
                      </a:r>
                      <a:r>
                        <a:rPr lang="cs-CZ" sz="18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 desinsekce a deratizace ,</a:t>
                      </a:r>
                      <a:endParaRPr lang="cs-CZ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613">
                <a:tc>
                  <a:txBody>
                    <a:bodyPr/>
                    <a:lstStyle/>
                    <a:p>
                      <a:r>
                        <a:rPr lang="cs-CZ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Klíčový řád</a:t>
                      </a:r>
                      <a:endParaRPr lang="cs-CZ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cs-CZ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apod.</a:t>
                      </a:r>
                      <a:endParaRPr lang="cs-CZ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1893604"/>
            <a:ext cx="864096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Nadpis 9"/>
          <p:cNvSpPr>
            <a:spLocks noGrp="1"/>
          </p:cNvSpPr>
          <p:nvPr>
            <p:ph type="subTitle" idx="1"/>
          </p:nvPr>
        </p:nvSpPr>
        <p:spPr>
          <a:xfrm>
            <a:off x="571500" y="500062"/>
            <a:ext cx="7854950" cy="6643713"/>
          </a:xfrm>
        </p:spPr>
        <p:txBody>
          <a:bodyPr>
            <a:noAutofit/>
          </a:bodyPr>
          <a:lstStyle/>
          <a:p>
            <a:pPr algn="l"/>
            <a:r>
              <a:rPr lang="cs-CZ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Zákony a předpisy pro provoz</a:t>
            </a:r>
            <a:endParaRPr lang="cs-CZ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l">
              <a:buClr>
                <a:schemeClr val="tx1"/>
              </a:buClr>
            </a:pPr>
            <a:r>
              <a:rPr lang="cs-CZ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Podnikatel musí při zakládání, činnosti i likvidaci svého podniku respektovat tyto zákony a předpisy, například: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ü"/>
            </a:pP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Občanský zákoník,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ü"/>
            </a:pP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Obchodní zákoník,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ü"/>
            </a:pP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Živnostenský zákon,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ü"/>
            </a:pP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Zákoník práce,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ü"/>
            </a:pP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Zákony o zdravotním a sociálním pojištění,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ü"/>
            </a:pP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Daňový zákon,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ü"/>
            </a:pP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Devizový zákon,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ü"/>
            </a:pP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Zákon o účetnictví,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ü"/>
            </a:pP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Zákon na ochranu spotřebitele,</a:t>
            </a:r>
          </a:p>
          <a:p>
            <a:pPr algn="l">
              <a:buClr>
                <a:schemeClr val="tx1"/>
              </a:buClr>
              <a:buFont typeface="Wingdings" pitchFamily="2" charset="2"/>
              <a:buChar char="ü"/>
            </a:pPr>
            <a:r>
              <a:rPr lang="cs-CZ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Hygienické předpisy apod.</a:t>
            </a:r>
          </a:p>
          <a:p>
            <a:pPr algn="l">
              <a:buClr>
                <a:schemeClr val="tx1"/>
              </a:buClr>
            </a:pPr>
            <a:endParaRPr lang="cs-CZ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cs-CZ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Pokud se rozhodnete pro provoz hostinské či ubytovací živnosti, doporučuji podrobné prostudování příslušných zákonů. </a:t>
            </a:r>
            <a:endParaRPr lang="cs-CZ" sz="1800" dirty="0">
              <a:latin typeface="+mj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2000" fill="hold"/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45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1520" y="620688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otázky</a:t>
            </a: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Jaké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požadavky musí podnikatel splnit před uvedením živnosti do provozu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?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Jednotlivé požadavky stručně charakterizujte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Které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zákony musí provozovatel hostinské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/>
            </a:r>
            <a:b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</a:b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a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ubytovací živnosti respektovat?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293937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C:\Users\hp\AppData\Local\Microsoft\Windows\Temporary Internet Files\Content.IE5\HOZYSHPW\MC90019973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17032"/>
            <a:ext cx="1656184" cy="1635005"/>
          </a:xfrm>
          <a:prstGeom prst="rect">
            <a:avLst/>
          </a:prstGeom>
          <a:noFill/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851648" cy="2880320"/>
          </a:xfrm>
        </p:spPr>
        <p:txBody>
          <a:bodyPr>
            <a:noAutofit/>
          </a:bodyPr>
          <a:lstStyle/>
          <a:p>
            <a:pPr algn="ctr"/>
            <a:r>
              <a:rPr lang="cs-CZ" sz="5400" dirty="0" smtClean="0">
                <a:solidFill>
                  <a:schemeClr val="tx1"/>
                </a:solidFill>
              </a:rPr>
              <a:t>Požadavky a předpisy </a:t>
            </a:r>
            <a:br>
              <a:rPr lang="cs-CZ" sz="5400" dirty="0" smtClean="0">
                <a:solidFill>
                  <a:schemeClr val="tx1"/>
                </a:solidFill>
              </a:rPr>
            </a:br>
            <a:r>
              <a:rPr lang="cs-CZ" sz="5400" dirty="0" smtClean="0">
                <a:solidFill>
                  <a:schemeClr val="tx1"/>
                </a:solidFill>
              </a:rPr>
              <a:t>pro provoz hostinských </a:t>
            </a:r>
            <a:br>
              <a:rPr lang="cs-CZ" sz="5400" dirty="0" smtClean="0">
                <a:solidFill>
                  <a:schemeClr val="tx1"/>
                </a:solidFill>
              </a:rPr>
            </a:br>
            <a:r>
              <a:rPr lang="cs-CZ" sz="5400" dirty="0" smtClean="0">
                <a:solidFill>
                  <a:schemeClr val="tx1"/>
                </a:solidFill>
              </a:rPr>
              <a:t>a ubytovacích zařízení</a:t>
            </a:r>
            <a:endParaRPr lang="cs-CZ" sz="5400" dirty="0">
              <a:solidFill>
                <a:schemeClr val="tx1"/>
              </a:solidFill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3429000"/>
            <a:ext cx="8640960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C:\Users\hp\AppData\Local\Microsoft\Windows\Temporary Internet Files\Content.IE5\SNZABG6D\MC900229705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933056"/>
            <a:ext cx="1816913" cy="16962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 descr="paragraph-m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64288" y="1988840"/>
            <a:ext cx="765569" cy="693637"/>
          </a:xfrm>
          <a:prstGeom prst="rect">
            <a:avLst/>
          </a:prstGeom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1893604"/>
            <a:ext cx="864096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9512" y="63353"/>
            <a:ext cx="8856984" cy="710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Pro povolení poskytování hostinských a ubytovacích služeb musí podnikatel splnit následující požadavky: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0" lang="cs-CZ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Zákonné předpisy pro provoz</a:t>
            </a:r>
          </a:p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Stavební: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výstavba nebo rekonstrukce probíhá podle   </a:t>
            </a:r>
          </a:p>
          <a:p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předepsané dokumentace,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změnu stavby povoluje stavební úřad,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 kolaudaci vydá stavební úřad povolení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k trvalému užívání stavby.</a:t>
            </a:r>
          </a:p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     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pic>
        <p:nvPicPr>
          <p:cNvPr id="13" name="Obrázek 12" descr="hom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2564904"/>
            <a:ext cx="1219200" cy="1219200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1893604"/>
            <a:ext cx="864096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9512" y="-374747"/>
            <a:ext cx="8784976" cy="797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Hygienické:</a:t>
            </a:r>
          </a:p>
          <a:p>
            <a:pPr lvl="0"/>
            <a:endParaRPr lang="cs-CZ" sz="3200" dirty="0" smtClean="0"/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řídí se směrnicí MZ ČR podle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Zákona č.20/1996 Sb., o péči o zdraví lidu,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tyto podmínky ověřuje obecní hygienik,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bez jeho souhlasu nemůže být provozovna  </a:t>
            </a:r>
          </a:p>
          <a:p>
            <a:pPr lvl="0"/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uvedena do provozu,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hygienik požaduje, aby provozovatel: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zabezpečil seznámení pracovníků s hygienickými požadavky na převzetí, skladování, přípravu a oběh poživatin, pokrmů, nápojů, inventáře a pomocného materiálu a kontrolu jejich dodržování,</a:t>
            </a:r>
          </a:p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     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pic>
        <p:nvPicPr>
          <p:cNvPr id="2050" name="Picture 2" descr="C:\Users\ucitel\AppData\Local\Microsoft\Windows\Temporary Internet Files\Content.IE5\NY81N5T9\MC90037134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6632"/>
            <a:ext cx="1812341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5230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1893604"/>
            <a:ext cx="864096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9512" y="341395"/>
            <a:ext cx="8784976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zabezpečil a kontroloval, aby práce konaly pouze</a:t>
            </a:r>
          </a:p>
          <a:p>
            <a:pPr lvl="0"/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osoby oprávněné k práci s potravinami,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zajistil zdravotně nezávadné prostředí, 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zajistil nezávadný zdroj pitné vody, 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zajistil bezpečnost, 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zajistil údržbu všech provozních a pomocných zařízení, inventáře,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zabránil šíření přenosných chorob a chorob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 poživatin,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zajistil oddělení prostor pro skladování surovin, inventáře, materiálu podle jejich povahy.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11954258601645928307firewall_renato_pagano_01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0"/>
            <a:ext cx="1366671" cy="1348449"/>
          </a:xfrm>
          <a:prstGeom prst="rect">
            <a:avLst/>
          </a:prstGeom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1893604"/>
            <a:ext cx="864096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9024" y="188640"/>
            <a:ext cx="8784976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Protipožární:</a:t>
            </a:r>
          </a:p>
          <a:p>
            <a:pPr lvl="0"/>
            <a:endParaRPr lang="cs-CZ" sz="3200" dirty="0" smtClean="0"/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provozovna musí vyhovovat předpisům o ochraně proti požárům,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před uvedením do provozu se k souhlasu vyjádří Inspekce požární ochrany.</a:t>
            </a:r>
          </a:p>
          <a:p>
            <a:pPr lvl="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Zabezpečení proti krádežím: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mechanické a elektronické bezpečnostní signalizační zařízení s možností napojení na policii,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bezpečnostní zámky, ochranné štíty, zamřížovaná okna.</a:t>
            </a: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     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pic>
        <p:nvPicPr>
          <p:cNvPr id="6" name="Obrázek 5" descr="fire_extinguisher_help_suppor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8464" y="-1093338"/>
            <a:ext cx="239724" cy="239724"/>
          </a:xfrm>
          <a:prstGeom prst="rect">
            <a:avLst/>
          </a:prstGeom>
        </p:spPr>
      </p:pic>
      <p:pic>
        <p:nvPicPr>
          <p:cNvPr id="12" name="Obrázek 11" descr="burglar-m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3068960"/>
            <a:ext cx="1060922" cy="1532443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1893604"/>
            <a:ext cx="864096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9512" y="908720"/>
            <a:ext cx="87849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Bezpečnost práce:</a:t>
            </a:r>
          </a:p>
          <a:p>
            <a:pPr lvl="0"/>
            <a:endParaRPr lang="cs-CZ" sz="3200" dirty="0" smtClean="0"/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zájmu zajištění bezpečnosti práce a ochrany zdraví při práci může být uveden do chodu pouze provoz, který odpovídá bezpečnostním předpisům, a to: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elektroinstalace v souladu s ČSN,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atestované a homologované přístroje,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školení pracovníků před nástupem do provozu.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6" name="Obrázek 5" descr="fire_extinguisher_help_suppor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8464" y="-1093338"/>
            <a:ext cx="239724" cy="239724"/>
          </a:xfrm>
          <a:prstGeom prst="rect">
            <a:avLst/>
          </a:prstGeom>
        </p:spPr>
      </p:pic>
      <p:pic>
        <p:nvPicPr>
          <p:cNvPr id="7" name="Obrázek 6" descr="safety_box_v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02756" y="548680"/>
            <a:ext cx="1440160" cy="1440160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1893604"/>
            <a:ext cx="864096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9512" y="434861"/>
            <a:ext cx="8784976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742950" indent="-74295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"/>
            </a:pPr>
            <a:r>
              <a:rPr lang="cs-CZ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Vnitřní</a:t>
            </a:r>
            <a:r>
              <a:rPr kumimoji="0" lang="cs-CZ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 předpisy</a:t>
            </a:r>
          </a:p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Vnitřními předpisy si podnikatel upravuje zákonné předpisy a normy na podmínky svého provozu.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Vnitřní předpis se tak stává podnikovou normou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zaměstnanci jsou povinni se touto normou při své práci řídit.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     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pic>
        <p:nvPicPr>
          <p:cNvPr id="8" name="Obrázek 7" descr="dossier_hom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692696"/>
            <a:ext cx="1368152" cy="1368152"/>
          </a:xfrm>
          <a:prstGeom prst="rect">
            <a:avLst/>
          </a:prstGeom>
        </p:spPr>
      </p:pic>
      <p:pic>
        <p:nvPicPr>
          <p:cNvPr id="11" name="Obrázek 10" descr="11954220411982838432liftarn_Sign_language_D_finger_pointing_svg_m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96309" y="4437113"/>
            <a:ext cx="688212" cy="1656184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5230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564</TotalTime>
  <Words>388</Words>
  <Application>Microsoft Office PowerPoint</Application>
  <PresentationFormat>Předvádění na obrazovce (4:3)</PresentationFormat>
  <Paragraphs>119</Paragraphs>
  <Slides>12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6</vt:i4>
      </vt:variant>
      <vt:variant>
        <vt:lpstr>Motiv</vt:lpstr>
      </vt:variant>
      <vt:variant>
        <vt:i4>2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21" baseType="lpstr">
      <vt:lpstr>Arial</vt:lpstr>
      <vt:lpstr>Calibri</vt:lpstr>
      <vt:lpstr>Constantia</vt:lpstr>
      <vt:lpstr>Times New Roman</vt:lpstr>
      <vt:lpstr>Wingdings</vt:lpstr>
      <vt:lpstr>Wingdings 2</vt:lpstr>
      <vt:lpstr>Tok</vt:lpstr>
      <vt:lpstr>1_Tok</vt:lpstr>
      <vt:lpstr>Dokument aplikace Microsoft Word</vt:lpstr>
      <vt:lpstr>Prezentace aplikace PowerPoint</vt:lpstr>
      <vt:lpstr>Ubytovací a stravovací provoz</vt:lpstr>
      <vt:lpstr>Požadavky a předpisy  pro provoz hostinských  a ubytovacích zařízení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60</cp:revision>
  <dcterms:created xsi:type="dcterms:W3CDTF">2012-09-28T12:14:55Z</dcterms:created>
  <dcterms:modified xsi:type="dcterms:W3CDTF">2013-05-30T07:35:44Z</dcterms:modified>
</cp:coreProperties>
</file>