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5" r:id="rId2"/>
    <p:sldId id="256" r:id="rId3"/>
    <p:sldId id="267" r:id="rId4"/>
    <p:sldId id="257" r:id="rId5"/>
    <p:sldId id="289" r:id="rId6"/>
    <p:sldId id="292" r:id="rId7"/>
    <p:sldId id="293" r:id="rId8"/>
    <p:sldId id="294" r:id="rId9"/>
    <p:sldId id="295" r:id="rId10"/>
    <p:sldId id="296" r:id="rId11"/>
    <p:sldId id="297" r:id="rId12"/>
    <p:sldId id="291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09" autoAdjust="0"/>
    <p:restoredTop sz="94660"/>
  </p:normalViewPr>
  <p:slideViewPr>
    <p:cSldViewPr>
      <p:cViewPr varScale="1">
        <p:scale>
          <a:sx n="87" d="100"/>
          <a:sy n="87" d="100"/>
        </p:scale>
        <p:origin x="13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615B7-DB8A-4E36-B144-75B17C4BA740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6FE85-88AC-4058-8B0D-440EA717AEE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3114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E6FE85-88AC-4058-8B0D-440EA717AEE3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632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704545"/>
              </p:ext>
            </p:extLst>
          </p:nvPr>
        </p:nvGraphicFramePr>
        <p:xfrm>
          <a:off x="819150" y="842963"/>
          <a:ext cx="7351713" cy="568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Dokument" r:id="rId4" imgW="6076284" imgH="4712704" progId="Word.Document.12">
                  <p:embed/>
                </p:oleObj>
              </mc:Choice>
              <mc:Fallback>
                <p:oleObj name="Dokument" r:id="rId4" imgW="6076284" imgH="4712704" progId="Word.Document.12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842963"/>
                        <a:ext cx="7351713" cy="5688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6936" y="476672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14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odpovídá za věci, které host do hotelu vnesl a za škodu na odložených věcech, pokud byly uloženy na místech k tomu vyhrazených, kde se obvykle ukládají. Za peníze a cennosti odpovídá hotel jen tehdy, převzal-li je do úschovy proti potvrzení, jinak odpovídá do výše 1 000,- Kč.</a:t>
            </a:r>
          </a:p>
          <a:p>
            <a:pPr marL="514350" indent="-514350">
              <a:buFont typeface="+mj-lt"/>
              <a:buAutoNum type="arabicPeriod" startAt="14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14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hotelových pokojích nebo společenských prostorách není z bezpečnostních důvodů vhodné ponechávat děti </a:t>
            </a:r>
            <a:r>
              <a:rPr lang="cs-CZ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 </a:t>
            </a:r>
            <a:r>
              <a:rPr lang="cs-CZ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10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let bez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dozoru dospělých.</a:t>
            </a:r>
          </a:p>
          <a:p>
            <a:pPr marL="514350" indent="-514350">
              <a:buFont typeface="+mj-lt"/>
              <a:buAutoNum type="arabicPeriod" startAt="14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14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Psi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zvířata nemohou být v hotelu ubytována.</a:t>
            </a:r>
          </a:p>
          <a:p>
            <a:pPr marL="514350" indent="-514350">
              <a:buFont typeface="+mj-lt"/>
              <a:buAutoNum type="arabicPeriod" startAt="14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532058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6936" y="476672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17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ubytování a poskytnuté služby je host povinen platit v souladu s platným ceníkem zpravidla při ukončení pobytu, nejdéle však za jednotýdenní pobyt. Účet je splatný při předložení. Ceník přechodného ubytování je vyvěšen u recepce.</a:t>
            </a:r>
          </a:p>
          <a:p>
            <a:pPr marL="514350" indent="-514350">
              <a:buFont typeface="+mj-lt"/>
              <a:buAutoNum type="arabicPeriod" startAt="17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17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povinen dodržovat ustanovení tohoto ubytovacího řádu. V případě, že je hrubým způsobem poruší, má vedení hotelu právo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odstoupit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 smlouvy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poskytnutí ubytovací služby před uplynutím dohodnuté doby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5143716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35018" y="1268760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Co je to ubytovací řád?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Kde musí být ubytovací řád umístěn?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Uveďte příklady jednotlivých bodů ubytovacího řádu.</a:t>
            </a: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66794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1421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</a:t>
            </a:r>
            <a:r>
              <a:rPr lang="cs-CZ" sz="5400" dirty="0" smtClean="0">
                <a:solidFill>
                  <a:schemeClr val="tx1"/>
                </a:solidFill>
              </a:rPr>
              <a:t>bytovací řád</a:t>
            </a:r>
            <a:br>
              <a:rPr lang="cs-CZ" sz="5400" dirty="0" smtClean="0">
                <a:solidFill>
                  <a:schemeClr val="tx1"/>
                </a:solidFill>
              </a:rPr>
            </a:b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5362" name="Picture 2" descr="C:\Users\ucitel\AppData\Local\Microsoft\Windows\Temporary Internet Files\Content.IE5\0L3D1ZAZ\MC90003900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16832"/>
            <a:ext cx="4025377" cy="372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:\Users\ucitel\AppData\Local\Microsoft\Windows\Temporary Internet Files\Content.IE5\0L3D1ZAZ\MC9003110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2040" y="151625"/>
            <a:ext cx="4055926" cy="360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179512" y="620688"/>
            <a:ext cx="8964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 </a:t>
            </a:r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(hotelový) </a:t>
            </a:r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řád:</a:t>
            </a:r>
            <a:endParaRPr lang="pl-PL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pl-P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 to dokument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který stanovuje povinnosti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práva ubytovaného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hosta i organizace,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usí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být k dispozici na pokoji nebo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jiném viditelném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místě, nejčastěji u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recepce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vychází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 platných právních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norem,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vypracovává </a:t>
            </a:r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jej management hotelu.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699792" y="4797152"/>
            <a:ext cx="54726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Úkol k samostatné práci:</a:t>
            </a:r>
          </a:p>
          <a:p>
            <a:r>
              <a:rPr lang="cs-C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Napište alespoň 10 nejdůležitějších bodů, které by podle vás měl obsahovat ubytovací (hotelový) řád.</a:t>
            </a:r>
            <a:endParaRPr lang="cs-C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5362" name="Picture 2" descr="C:\Users\ucitel\AppData\Local\Microsoft\Windows\Temporary Internet Files\Content.IE5\OHV3KILN\MC90023345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818413"/>
            <a:ext cx="1897402" cy="1794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79512" y="332656"/>
            <a:ext cx="89679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2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Ubytovací (hotelový) řád</a:t>
            </a:r>
          </a:p>
        </p:txBody>
      </p:sp>
      <p:sp>
        <p:nvSpPr>
          <p:cNvPr id="8" name="Obdélník 7"/>
          <p:cNvSpPr/>
          <p:nvPr/>
        </p:nvSpPr>
        <p:spPr>
          <a:xfrm>
            <a:off x="-9547" y="940341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může ubytovat hosta, který se v recepci prokáže platným cestovním pasem, občanským průkazem nebo jiným dokladem totožnosti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fotografií. Ihned při nástupu mu recepční vystaví hotelovou průkazku, ve které vyplní předtištěné údaje. Tímto dokladem se host prokazuje při opakovaných příchodech do hotelu.</a:t>
            </a: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může ve zvláštních případech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nabídnout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jiné než sjednané ubytování, pokud se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podstatě neliší od potvrzené objednávky.</a:t>
            </a:r>
          </a:p>
          <a:p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0657290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0" y="188640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povinen na základě objednaného ubytování hosta ubytovat nejpozději do 17.00 hodin. Do této doby se pokoj pro hosta rezervuje, není-li objednávkou určeno jinak.</a:t>
            </a:r>
          </a:p>
          <a:p>
            <a:pPr marL="514350" indent="-514350">
              <a:buFont typeface="+mj-lt"/>
              <a:buAutoNum type="arabicPeriod" startAt="3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3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užívá hotelový pokoj na dobu, kterou sjednal s hotelem. Nebyla-li ubytovací doba předem sjednána, odhlásí host pobyt nejpozději v den svého odjezdu do 12.00 hodin. Do této doby musí hotelový pokoj uvolnit. Nedodrží-li host tuto lhůtu, může mu hotel účtovat pobyt za následující den. Host, který se ubytuje před 6.00 hodinou ranní, uhradí cenu ubytování za celou předchozí noc.</a:t>
            </a:r>
          </a:p>
        </p:txBody>
      </p:sp>
    </p:spTree>
    <p:extLst>
      <p:ext uri="{BB962C8B-B14F-4D97-AF65-F5344CB8AC3E}">
        <p14:creationId xmlns:p14="http://schemas.microsoft.com/office/powerpoint/2010/main" val="116294165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0" y="548680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Požádá-li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o prodloužení svého pobytu, může mu být nabídnut i jiný pokoj než ten, ve kterém byl původně ubytován. </a:t>
            </a:r>
          </a:p>
          <a:p>
            <a:pPr marL="514350" indent="-514350">
              <a:buFont typeface="+mj-lt"/>
              <a:buAutoNum type="arabicPeriod" startAt="5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5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má právo užívat zařízení hotelového pokoje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příslušenstvím, společenských prostor a služeb hotelu. Za škody, které způsobí na majetku hotelu, odpovídá podle platných předpisů.</a:t>
            </a:r>
          </a:p>
          <a:p>
            <a:pPr marL="514350" indent="-514350">
              <a:buFont typeface="+mj-lt"/>
              <a:buAutoNum type="arabicPeriod" startAt="5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5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hotelových pokojích nesmí být bez souhlasu vedení hotelu přemísťován nábytek a ani jinak nic měněno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443273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0" y="18864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8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hotelových pokojích není dovoleno používat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vlastní elektrospotřebiče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kromě těch, které hostům slouží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osobní hygieně (holicí strojky, sušiče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vlasů).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8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8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návštěvy hotelových hostů je vyhrazen společenský prostor v přízemí. Návštěvy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hotelových pokojích mohou hosté přijímat pouze se souhlasem vedení hotelu.</a:t>
            </a:r>
          </a:p>
          <a:p>
            <a:pPr marL="514350" indent="-514350">
              <a:buFont typeface="+mj-lt"/>
              <a:buAutoNum type="arabicPeriod" startAt="8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8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povinen při každém odchodu z pokoje zhasnout světla, přesvědčit se, zda jsou uzavřeny vodovodní uzávěry, uzavřít okna a dveře a klíč odevzdat v recepci.</a:t>
            </a:r>
          </a:p>
          <a:p>
            <a:pPr marL="514350" indent="-514350">
              <a:buFont typeface="+mj-lt"/>
              <a:buAutoNum type="arabicPeriod" startAt="8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853098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6936" y="764704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11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povinen chovat se na pokoji a v ostatních místnostech hotelu tak, aby nezavinil požár. Při vypuknutí požáru ihned informuje recepci.</a:t>
            </a:r>
          </a:p>
          <a:p>
            <a:pPr marL="514350" indent="-514350">
              <a:buFont typeface="+mj-lt"/>
              <a:buAutoNum type="arabicPeriod" startAt="11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11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době od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22.00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hodin do 06.00 hodin se host chová tak, aby nerušil noční klid.</a:t>
            </a:r>
          </a:p>
          <a:p>
            <a:pPr marL="514350" indent="-514350">
              <a:buFont typeface="+mj-lt"/>
              <a:buAutoNum type="arabicPeriod" startAt="11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514350" indent="-514350">
              <a:buFont typeface="+mj-lt"/>
              <a:buAutoNum type="arabicPeriod" startAt="11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zajišťuje při onemocnění nebo zranění hosta potřebnou lékařskou pomoc, případně převoz do nemocnice.</a:t>
            </a:r>
          </a:p>
          <a:p>
            <a:pPr marL="514350" indent="-514350">
              <a:buFont typeface="+mj-lt"/>
              <a:buAutoNum type="arabicPeriod" startAt="11"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34835517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1526</TotalTime>
  <Words>473</Words>
  <Application>Microsoft Office PowerPoint</Application>
  <PresentationFormat>Předvádění na obrazovce (4:3)</PresentationFormat>
  <Paragraphs>48</Paragraphs>
  <Slides>12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8" baseType="lpstr">
      <vt:lpstr>Calibri</vt:lpstr>
      <vt:lpstr>Constantia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Ubytovací řád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142</cp:revision>
  <dcterms:created xsi:type="dcterms:W3CDTF">2012-09-28T12:14:55Z</dcterms:created>
  <dcterms:modified xsi:type="dcterms:W3CDTF">2013-05-30T07:39:02Z</dcterms:modified>
</cp:coreProperties>
</file>