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65" r:id="rId2"/>
    <p:sldId id="256" r:id="rId3"/>
    <p:sldId id="267" r:id="rId4"/>
    <p:sldId id="289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291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9" autoAdjust="0"/>
    <p:restoredTop sz="9466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8.xml"/><Relationship Id="rId1" Type="http://schemas.openxmlformats.org/officeDocument/2006/relationships/slide" Target="../slides/slide7.xml"/><Relationship Id="rId4" Type="http://schemas.openxmlformats.org/officeDocument/2006/relationships/slide" Target="../slides/slide1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15.xml"/><Relationship Id="rId1" Type="http://schemas.openxmlformats.org/officeDocument/2006/relationships/slide" Target="../slides/slide14.xml"/><Relationship Id="rId4" Type="http://schemas.openxmlformats.org/officeDocument/2006/relationships/slide" Target="../slides/slide1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8E5E7D-2B9C-4BBA-B097-AB2BF0AF00AD}" type="doc">
      <dgm:prSet loTypeId="urn:microsoft.com/office/officeart/2005/8/layout/hProcess9" loCatId="process" qsTypeId="urn:microsoft.com/office/officeart/2005/8/quickstyle/3d1" qsCatId="3D" csTypeId="urn:microsoft.com/office/officeart/2005/8/colors/colorful1#1" csCatId="colorful" phldr="1"/>
      <dgm:spPr/>
    </dgm:pt>
    <dgm:pt modelId="{B1A1AD70-6384-4555-ACAA-1E98860936FA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1" action="ppaction://hlinksldjump"/>
            </a:rPr>
            <a:t>Objednávka ubytování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C6484CC-BCB3-4F44-ABB7-BC4CCD57DC8B}" type="parTrans" cxnId="{E4D2A88A-941E-4FD0-920A-FF3D32BDE21E}">
      <dgm:prSet/>
      <dgm:spPr/>
      <dgm:t>
        <a:bodyPr/>
        <a:lstStyle/>
        <a:p>
          <a:endParaRPr lang="cs-CZ"/>
        </a:p>
      </dgm:t>
    </dgm:pt>
    <dgm:pt modelId="{62FF418E-B931-40FB-B092-984E35884A7A}" type="sibTrans" cxnId="{E4D2A88A-941E-4FD0-920A-FF3D32BDE21E}">
      <dgm:prSet/>
      <dgm:spPr/>
      <dgm:t>
        <a:bodyPr/>
        <a:lstStyle/>
        <a:p>
          <a:endParaRPr lang="cs-CZ"/>
        </a:p>
      </dgm:t>
    </dgm:pt>
    <dgm:pt modelId="{04CF22B4-89B9-49AC-ABA5-B9D28FC745C5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2" action="ppaction://hlinksldjump"/>
            </a:rPr>
            <a:t>Přijetí hosta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A084D07-0070-4F50-9AC1-61DD259FBC5D}" type="parTrans" cxnId="{BF4EA095-89FD-40FF-B4D2-0124D8F8A556}">
      <dgm:prSet/>
      <dgm:spPr/>
      <dgm:t>
        <a:bodyPr/>
        <a:lstStyle/>
        <a:p>
          <a:endParaRPr lang="cs-CZ"/>
        </a:p>
      </dgm:t>
    </dgm:pt>
    <dgm:pt modelId="{12FD3F6B-9B55-4E78-B8E2-824F87183D6F}" type="sibTrans" cxnId="{BF4EA095-89FD-40FF-B4D2-0124D8F8A556}">
      <dgm:prSet/>
      <dgm:spPr/>
      <dgm:t>
        <a:bodyPr/>
        <a:lstStyle/>
        <a:p>
          <a:endParaRPr lang="cs-CZ"/>
        </a:p>
      </dgm:t>
    </dgm:pt>
    <dgm:pt modelId="{686FE903-121E-4BC2-8EDB-F53E7DBA4637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3" action="ppaction://hlinksldjump"/>
            </a:rPr>
            <a:t>Pobyt hosta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77557F7-7E05-4DCF-9594-1250C51E69D7}" type="parTrans" cxnId="{A2C03026-F504-4790-A9B5-EC0AD943875C}">
      <dgm:prSet/>
      <dgm:spPr/>
      <dgm:t>
        <a:bodyPr/>
        <a:lstStyle/>
        <a:p>
          <a:endParaRPr lang="cs-CZ"/>
        </a:p>
      </dgm:t>
    </dgm:pt>
    <dgm:pt modelId="{D897E044-5CFA-4AF0-AFDF-0109587A8ABC}" type="sibTrans" cxnId="{A2C03026-F504-4790-A9B5-EC0AD943875C}">
      <dgm:prSet/>
      <dgm:spPr/>
      <dgm:t>
        <a:bodyPr/>
        <a:lstStyle/>
        <a:p>
          <a:endParaRPr lang="cs-CZ"/>
        </a:p>
      </dgm:t>
    </dgm:pt>
    <dgm:pt modelId="{08766802-485A-43A7-9D6B-56A42932D293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4" action="ppaction://hlinksldjump"/>
            </a:rPr>
            <a:t>Odjezd hosta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CC4D04A-B8CD-41C6-87EC-383EB45DB027}" type="parTrans" cxnId="{3CD8A181-7805-4751-8ED0-79F3FC08FC8A}">
      <dgm:prSet/>
      <dgm:spPr/>
      <dgm:t>
        <a:bodyPr/>
        <a:lstStyle/>
        <a:p>
          <a:endParaRPr lang="cs-CZ"/>
        </a:p>
      </dgm:t>
    </dgm:pt>
    <dgm:pt modelId="{3B589F7F-8E13-4DFC-A777-E1431FAE885E}" type="sibTrans" cxnId="{3CD8A181-7805-4751-8ED0-79F3FC08FC8A}">
      <dgm:prSet/>
      <dgm:spPr/>
      <dgm:t>
        <a:bodyPr/>
        <a:lstStyle/>
        <a:p>
          <a:endParaRPr lang="cs-CZ"/>
        </a:p>
      </dgm:t>
    </dgm:pt>
    <dgm:pt modelId="{EA56C5D5-EB0B-43A1-A236-8ED7B7DDBDAB}" type="pres">
      <dgm:prSet presAssocID="{AC8E5E7D-2B9C-4BBA-B097-AB2BF0AF00AD}" presName="CompostProcess" presStyleCnt="0">
        <dgm:presLayoutVars>
          <dgm:dir/>
          <dgm:resizeHandles val="exact"/>
        </dgm:presLayoutVars>
      </dgm:prSet>
      <dgm:spPr/>
    </dgm:pt>
    <dgm:pt modelId="{FD03DD5E-3136-45B9-98EC-9F0855A5A67C}" type="pres">
      <dgm:prSet presAssocID="{AC8E5E7D-2B9C-4BBA-B097-AB2BF0AF00AD}" presName="arrow" presStyleLbl="bgShp" presStyleIdx="0" presStyleCnt="1"/>
      <dgm:spPr/>
    </dgm:pt>
    <dgm:pt modelId="{25FAF71E-8DFA-44C2-9657-FAB0FDB99BA8}" type="pres">
      <dgm:prSet presAssocID="{AC8E5E7D-2B9C-4BBA-B097-AB2BF0AF00AD}" presName="linearProcess" presStyleCnt="0"/>
      <dgm:spPr/>
    </dgm:pt>
    <dgm:pt modelId="{850C9501-E203-4602-9AEF-76C3019B53E1}" type="pres">
      <dgm:prSet presAssocID="{B1A1AD70-6384-4555-ACAA-1E98860936FA}" presName="textNode" presStyleLbl="node1" presStyleIdx="0" presStyleCnt="4" custScaleX="13003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2303F01-1815-4B0A-8410-D314D1B1BA9E}" type="pres">
      <dgm:prSet presAssocID="{62FF418E-B931-40FB-B092-984E35884A7A}" presName="sibTrans" presStyleCnt="0"/>
      <dgm:spPr/>
    </dgm:pt>
    <dgm:pt modelId="{B60C2EE8-716F-4F95-9268-6D6F55532CB2}" type="pres">
      <dgm:prSet presAssocID="{04CF22B4-89B9-49AC-ABA5-B9D28FC745C5}" presName="textNode" presStyleLbl="node1" presStyleIdx="1" presStyleCnt="4" custLinFactNeighborX="-16615" custLinFactNeighborY="392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B8E7579-B977-4614-B304-0C68C2B1959A}" type="pres">
      <dgm:prSet presAssocID="{12FD3F6B-9B55-4E78-B8E2-824F87183D6F}" presName="sibTrans" presStyleCnt="0"/>
      <dgm:spPr/>
    </dgm:pt>
    <dgm:pt modelId="{F6267E1A-0FCC-4217-B70F-DF09C864A558}" type="pres">
      <dgm:prSet presAssocID="{686FE903-121E-4BC2-8EDB-F53E7DBA4637}" presName="textNode" presStyleLbl="node1" presStyleIdx="2" presStyleCnt="4" custLinFactNeighborX="-7470" custLinFactNeighborY="127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4E34650-D047-4916-A94B-98C043AB1FD6}" type="pres">
      <dgm:prSet presAssocID="{D897E044-5CFA-4AF0-AFDF-0109587A8ABC}" presName="sibTrans" presStyleCnt="0"/>
      <dgm:spPr/>
    </dgm:pt>
    <dgm:pt modelId="{599DA35E-CB26-44CF-96ED-BCEF48CC2470}" type="pres">
      <dgm:prSet presAssocID="{08766802-485A-43A7-9D6B-56A42932D293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52E51EC-91B8-40E9-B6E7-4D496542D77E}" type="presOf" srcId="{08766802-485A-43A7-9D6B-56A42932D293}" destId="{599DA35E-CB26-44CF-96ED-BCEF48CC2470}" srcOrd="0" destOrd="0" presId="urn:microsoft.com/office/officeart/2005/8/layout/hProcess9"/>
    <dgm:cxn modelId="{A2C03026-F504-4790-A9B5-EC0AD943875C}" srcId="{AC8E5E7D-2B9C-4BBA-B097-AB2BF0AF00AD}" destId="{686FE903-121E-4BC2-8EDB-F53E7DBA4637}" srcOrd="2" destOrd="0" parTransId="{577557F7-7E05-4DCF-9594-1250C51E69D7}" sibTransId="{D897E044-5CFA-4AF0-AFDF-0109587A8ABC}"/>
    <dgm:cxn modelId="{3CD8A181-7805-4751-8ED0-79F3FC08FC8A}" srcId="{AC8E5E7D-2B9C-4BBA-B097-AB2BF0AF00AD}" destId="{08766802-485A-43A7-9D6B-56A42932D293}" srcOrd="3" destOrd="0" parTransId="{DCC4D04A-B8CD-41C6-87EC-383EB45DB027}" sibTransId="{3B589F7F-8E13-4DFC-A777-E1431FAE885E}"/>
    <dgm:cxn modelId="{E4D2A88A-941E-4FD0-920A-FF3D32BDE21E}" srcId="{AC8E5E7D-2B9C-4BBA-B097-AB2BF0AF00AD}" destId="{B1A1AD70-6384-4555-ACAA-1E98860936FA}" srcOrd="0" destOrd="0" parTransId="{4C6484CC-BCB3-4F44-ABB7-BC4CCD57DC8B}" sibTransId="{62FF418E-B931-40FB-B092-984E35884A7A}"/>
    <dgm:cxn modelId="{8A45AE51-D019-4314-993A-B396D3F8C9B5}" type="presOf" srcId="{AC8E5E7D-2B9C-4BBA-B097-AB2BF0AF00AD}" destId="{EA56C5D5-EB0B-43A1-A236-8ED7B7DDBDAB}" srcOrd="0" destOrd="0" presId="urn:microsoft.com/office/officeart/2005/8/layout/hProcess9"/>
    <dgm:cxn modelId="{193EC091-641E-470E-97AD-471AF1CCB60B}" type="presOf" srcId="{B1A1AD70-6384-4555-ACAA-1E98860936FA}" destId="{850C9501-E203-4602-9AEF-76C3019B53E1}" srcOrd="0" destOrd="0" presId="urn:microsoft.com/office/officeart/2005/8/layout/hProcess9"/>
    <dgm:cxn modelId="{1806382E-62D2-45C2-9A98-D46256A32AB9}" type="presOf" srcId="{686FE903-121E-4BC2-8EDB-F53E7DBA4637}" destId="{F6267E1A-0FCC-4217-B70F-DF09C864A558}" srcOrd="0" destOrd="0" presId="urn:microsoft.com/office/officeart/2005/8/layout/hProcess9"/>
    <dgm:cxn modelId="{BF4EA095-89FD-40FF-B4D2-0124D8F8A556}" srcId="{AC8E5E7D-2B9C-4BBA-B097-AB2BF0AF00AD}" destId="{04CF22B4-89B9-49AC-ABA5-B9D28FC745C5}" srcOrd="1" destOrd="0" parTransId="{DA084D07-0070-4F50-9AC1-61DD259FBC5D}" sibTransId="{12FD3F6B-9B55-4E78-B8E2-824F87183D6F}"/>
    <dgm:cxn modelId="{C31F2F6A-2635-4882-B3BA-E606E8C802A5}" type="presOf" srcId="{04CF22B4-89B9-49AC-ABA5-B9D28FC745C5}" destId="{B60C2EE8-716F-4F95-9268-6D6F55532CB2}" srcOrd="0" destOrd="0" presId="urn:microsoft.com/office/officeart/2005/8/layout/hProcess9"/>
    <dgm:cxn modelId="{8BC99107-CEC1-44A3-9CBA-BA7F3D5568FA}" type="presParOf" srcId="{EA56C5D5-EB0B-43A1-A236-8ED7B7DDBDAB}" destId="{FD03DD5E-3136-45B9-98EC-9F0855A5A67C}" srcOrd="0" destOrd="0" presId="urn:microsoft.com/office/officeart/2005/8/layout/hProcess9"/>
    <dgm:cxn modelId="{5EA1C77C-AE0D-4019-A8BD-E669AACCCFEE}" type="presParOf" srcId="{EA56C5D5-EB0B-43A1-A236-8ED7B7DDBDAB}" destId="{25FAF71E-8DFA-44C2-9657-FAB0FDB99BA8}" srcOrd="1" destOrd="0" presId="urn:microsoft.com/office/officeart/2005/8/layout/hProcess9"/>
    <dgm:cxn modelId="{2EA5DBAF-5C70-44F5-AC3A-F9226D04A8D5}" type="presParOf" srcId="{25FAF71E-8DFA-44C2-9657-FAB0FDB99BA8}" destId="{850C9501-E203-4602-9AEF-76C3019B53E1}" srcOrd="0" destOrd="0" presId="urn:microsoft.com/office/officeart/2005/8/layout/hProcess9"/>
    <dgm:cxn modelId="{AEB81532-843E-4704-BF43-866DC85B5E83}" type="presParOf" srcId="{25FAF71E-8DFA-44C2-9657-FAB0FDB99BA8}" destId="{D2303F01-1815-4B0A-8410-D314D1B1BA9E}" srcOrd="1" destOrd="0" presId="urn:microsoft.com/office/officeart/2005/8/layout/hProcess9"/>
    <dgm:cxn modelId="{172D7722-E769-4599-8E8F-EBF4C617934B}" type="presParOf" srcId="{25FAF71E-8DFA-44C2-9657-FAB0FDB99BA8}" destId="{B60C2EE8-716F-4F95-9268-6D6F55532CB2}" srcOrd="2" destOrd="0" presId="urn:microsoft.com/office/officeart/2005/8/layout/hProcess9"/>
    <dgm:cxn modelId="{5F84004A-A053-488B-9C47-A638C42026E8}" type="presParOf" srcId="{25FAF71E-8DFA-44C2-9657-FAB0FDB99BA8}" destId="{FB8E7579-B977-4614-B304-0C68C2B1959A}" srcOrd="3" destOrd="0" presId="urn:microsoft.com/office/officeart/2005/8/layout/hProcess9"/>
    <dgm:cxn modelId="{615AA596-8B98-44CE-8FD1-847D925DAA9B}" type="presParOf" srcId="{25FAF71E-8DFA-44C2-9657-FAB0FDB99BA8}" destId="{F6267E1A-0FCC-4217-B70F-DF09C864A558}" srcOrd="4" destOrd="0" presId="urn:microsoft.com/office/officeart/2005/8/layout/hProcess9"/>
    <dgm:cxn modelId="{AB4F3E6D-7C2D-4089-9D9E-497956F3583B}" type="presParOf" srcId="{25FAF71E-8DFA-44C2-9657-FAB0FDB99BA8}" destId="{24E34650-D047-4916-A94B-98C043AB1FD6}" srcOrd="5" destOrd="0" presId="urn:microsoft.com/office/officeart/2005/8/layout/hProcess9"/>
    <dgm:cxn modelId="{110EA35C-9788-435D-864A-C9BF2F84344A}" type="presParOf" srcId="{25FAF71E-8DFA-44C2-9657-FAB0FDB99BA8}" destId="{599DA35E-CB26-44CF-96ED-BCEF48CC2470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6A5F16-76A3-4768-9457-6173E7FDA1C7}" type="doc">
      <dgm:prSet loTypeId="urn:microsoft.com/office/officeart/2005/8/layout/hProcess9" loCatId="process" qsTypeId="urn:microsoft.com/office/officeart/2005/8/quickstyle/3d1" qsCatId="3D" csTypeId="urn:microsoft.com/office/officeart/2005/8/colors/colorful1#2" csCatId="colorful" phldr="1"/>
      <dgm:spPr/>
    </dgm:pt>
    <dgm:pt modelId="{B8DE4872-CED8-4A9A-8D8D-7CCF99B51CB7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1" action="ppaction://hlinksldjump"/>
            </a:rPr>
            <a:t>Denní úklid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AC8F6CE-B419-42F1-AC10-55FF3A017130}" type="parTrans" cxnId="{7BC879DE-07A8-45F0-B199-3AD3DADDC970}">
      <dgm:prSet/>
      <dgm:spPr/>
      <dgm:t>
        <a:bodyPr/>
        <a:lstStyle/>
        <a:p>
          <a:endParaRPr lang="cs-CZ"/>
        </a:p>
      </dgm:t>
    </dgm:pt>
    <dgm:pt modelId="{A984A568-BB40-4E34-B42A-E324066455BD}" type="sibTrans" cxnId="{7BC879DE-07A8-45F0-B199-3AD3DADDC970}">
      <dgm:prSet/>
      <dgm:spPr/>
      <dgm:t>
        <a:bodyPr/>
        <a:lstStyle/>
        <a:p>
          <a:endParaRPr lang="cs-CZ"/>
        </a:p>
      </dgm:t>
    </dgm:pt>
    <dgm:pt modelId="{B158DC21-7892-42FC-BCB0-E661B0D4FDF1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2" action="ppaction://hlinksldjump"/>
            </a:rPr>
            <a:t>Večerní příprava pokoje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482A372-0066-4567-ABFE-D2BD9A4A2556}" type="parTrans" cxnId="{53D40FD7-F7A5-4461-BBB5-6A928F2230B1}">
      <dgm:prSet/>
      <dgm:spPr/>
      <dgm:t>
        <a:bodyPr/>
        <a:lstStyle/>
        <a:p>
          <a:endParaRPr lang="cs-CZ"/>
        </a:p>
      </dgm:t>
    </dgm:pt>
    <dgm:pt modelId="{6FB5690B-2E47-4264-BFAB-B986E51C4DC0}" type="sibTrans" cxnId="{53D40FD7-F7A5-4461-BBB5-6A928F2230B1}">
      <dgm:prSet/>
      <dgm:spPr/>
      <dgm:t>
        <a:bodyPr/>
        <a:lstStyle/>
        <a:p>
          <a:endParaRPr lang="cs-CZ"/>
        </a:p>
      </dgm:t>
    </dgm:pt>
    <dgm:pt modelId="{ED4D0BCC-6DA0-4480-AACD-9389E8EF5346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3" action="ppaction://hlinksldjump"/>
            </a:rPr>
            <a:t>Úklid </a:t>
          </a:r>
          <a:b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3" action="ppaction://hlinksldjump"/>
            </a:rPr>
          </a:br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3" action="ppaction://hlinksldjump"/>
            </a:rPr>
            <a:t>po hostu, který odjel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2D9251F-8D15-405B-BF34-3387F98D262D}" type="parTrans" cxnId="{CA3363D8-A7D5-484A-9A16-A12DD3EF1A6D}">
      <dgm:prSet/>
      <dgm:spPr/>
      <dgm:t>
        <a:bodyPr/>
        <a:lstStyle/>
        <a:p>
          <a:endParaRPr lang="cs-CZ"/>
        </a:p>
      </dgm:t>
    </dgm:pt>
    <dgm:pt modelId="{AB3CA51B-A69D-4B84-9BD3-3580EEEA5E1C}" type="sibTrans" cxnId="{CA3363D8-A7D5-484A-9A16-A12DD3EF1A6D}">
      <dgm:prSet/>
      <dgm:spPr/>
      <dgm:t>
        <a:bodyPr/>
        <a:lstStyle/>
        <a:p>
          <a:endParaRPr lang="cs-CZ"/>
        </a:p>
      </dgm:t>
    </dgm:pt>
    <dgm:pt modelId="{0CEC8F0E-1B46-441C-970C-2818159FAB66}">
      <dgm:prSet phldrT="[Text]" custT="1"/>
      <dgm:spPr/>
      <dgm:t>
        <a:bodyPr/>
        <a:lstStyle/>
        <a:p>
          <a:r>
            <a: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hlinkClick xmlns:r="http://schemas.openxmlformats.org/officeDocument/2006/relationships" r:id="rId4" action="ppaction://hlinksldjump"/>
            </a:rPr>
            <a:t>Generální úklid</a:t>
          </a:r>
          <a:endParaRPr lang="cs-CZ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BB2D8BE-3203-4BD8-9619-32D030A2A945}" type="parTrans" cxnId="{DDFD8987-77FE-44A7-8965-71F6BFD1DA47}">
      <dgm:prSet/>
      <dgm:spPr/>
      <dgm:t>
        <a:bodyPr/>
        <a:lstStyle/>
        <a:p>
          <a:endParaRPr lang="cs-CZ"/>
        </a:p>
      </dgm:t>
    </dgm:pt>
    <dgm:pt modelId="{978393EA-6CF5-488B-90AE-C9F291BD1DBC}" type="sibTrans" cxnId="{DDFD8987-77FE-44A7-8965-71F6BFD1DA47}">
      <dgm:prSet/>
      <dgm:spPr/>
      <dgm:t>
        <a:bodyPr/>
        <a:lstStyle/>
        <a:p>
          <a:endParaRPr lang="cs-CZ"/>
        </a:p>
      </dgm:t>
    </dgm:pt>
    <dgm:pt modelId="{024BE6DC-D294-4753-B14B-DE77E5A61706}" type="pres">
      <dgm:prSet presAssocID="{186A5F16-76A3-4768-9457-6173E7FDA1C7}" presName="CompostProcess" presStyleCnt="0">
        <dgm:presLayoutVars>
          <dgm:dir/>
          <dgm:resizeHandles val="exact"/>
        </dgm:presLayoutVars>
      </dgm:prSet>
      <dgm:spPr/>
    </dgm:pt>
    <dgm:pt modelId="{881EFF2A-29C1-41E2-A1C0-61F9C754E3A5}" type="pres">
      <dgm:prSet presAssocID="{186A5F16-76A3-4768-9457-6173E7FDA1C7}" presName="arrow" presStyleLbl="bgShp" presStyleIdx="0" presStyleCnt="1"/>
      <dgm:spPr/>
    </dgm:pt>
    <dgm:pt modelId="{8FC17223-328E-470E-B294-0F9FA2167AAF}" type="pres">
      <dgm:prSet presAssocID="{186A5F16-76A3-4768-9457-6173E7FDA1C7}" presName="linearProcess" presStyleCnt="0"/>
      <dgm:spPr/>
    </dgm:pt>
    <dgm:pt modelId="{72EFB128-04D4-4E05-951D-A9B139F60A6D}" type="pres">
      <dgm:prSet presAssocID="{B8DE4872-CED8-4A9A-8D8D-7CCF99B51CB7}" presName="textNode" presStyleLbl="node1" presStyleIdx="0" presStyleCnt="4" custScaleX="73521" custScaleY="25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CC5901A-20A5-4040-91EA-FA2A7A850B00}" type="pres">
      <dgm:prSet presAssocID="{A984A568-BB40-4E34-B42A-E324066455BD}" presName="sibTrans" presStyleCnt="0"/>
      <dgm:spPr/>
    </dgm:pt>
    <dgm:pt modelId="{A87AF17A-85A4-40F4-BFD7-EBD2665EA407}" type="pres">
      <dgm:prSet presAssocID="{B158DC21-7892-42FC-BCB0-E661B0D4FDF1}" presName="textNode" presStyleLbl="node1" presStyleIdx="1" presStyleCnt="4" custScaleY="25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57E3015-15B0-4E23-BE56-CBAB919C18D6}" type="pres">
      <dgm:prSet presAssocID="{6FB5690B-2E47-4264-BFAB-B986E51C4DC0}" presName="sibTrans" presStyleCnt="0"/>
      <dgm:spPr/>
    </dgm:pt>
    <dgm:pt modelId="{80F23F91-C5BB-40DF-85BA-96AEC86BBDFC}" type="pres">
      <dgm:prSet presAssocID="{ED4D0BCC-6DA0-4480-AACD-9389E8EF5346}" presName="textNode" presStyleLbl="node1" presStyleIdx="2" presStyleCnt="4" custScaleY="25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9B46402-4F7B-426A-A976-DF3519AC38AA}" type="pres">
      <dgm:prSet presAssocID="{AB3CA51B-A69D-4B84-9BD3-3580EEEA5E1C}" presName="sibTrans" presStyleCnt="0"/>
      <dgm:spPr/>
    </dgm:pt>
    <dgm:pt modelId="{7F93A1C3-B299-4948-8C95-B5CE7653719C}" type="pres">
      <dgm:prSet presAssocID="{0CEC8F0E-1B46-441C-970C-2818159FAB66}" presName="textNode" presStyleLbl="node1" presStyleIdx="3" presStyleCnt="4" custScaleY="25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BC879DE-07A8-45F0-B199-3AD3DADDC970}" srcId="{186A5F16-76A3-4768-9457-6173E7FDA1C7}" destId="{B8DE4872-CED8-4A9A-8D8D-7CCF99B51CB7}" srcOrd="0" destOrd="0" parTransId="{8AC8F6CE-B419-42F1-AC10-55FF3A017130}" sibTransId="{A984A568-BB40-4E34-B42A-E324066455BD}"/>
    <dgm:cxn modelId="{D1BEB665-9A2A-49DA-9DCC-5319FC98C182}" type="presOf" srcId="{B158DC21-7892-42FC-BCB0-E661B0D4FDF1}" destId="{A87AF17A-85A4-40F4-BFD7-EBD2665EA407}" srcOrd="0" destOrd="0" presId="urn:microsoft.com/office/officeart/2005/8/layout/hProcess9"/>
    <dgm:cxn modelId="{201BFAE4-FA69-4035-8601-D56BD5B197F8}" type="presOf" srcId="{ED4D0BCC-6DA0-4480-AACD-9389E8EF5346}" destId="{80F23F91-C5BB-40DF-85BA-96AEC86BBDFC}" srcOrd="0" destOrd="0" presId="urn:microsoft.com/office/officeart/2005/8/layout/hProcess9"/>
    <dgm:cxn modelId="{11B7F991-6502-4B86-89E2-14E0C5117E04}" type="presOf" srcId="{186A5F16-76A3-4768-9457-6173E7FDA1C7}" destId="{024BE6DC-D294-4753-B14B-DE77E5A61706}" srcOrd="0" destOrd="0" presId="urn:microsoft.com/office/officeart/2005/8/layout/hProcess9"/>
    <dgm:cxn modelId="{DDFD8987-77FE-44A7-8965-71F6BFD1DA47}" srcId="{186A5F16-76A3-4768-9457-6173E7FDA1C7}" destId="{0CEC8F0E-1B46-441C-970C-2818159FAB66}" srcOrd="3" destOrd="0" parTransId="{DBB2D8BE-3203-4BD8-9619-32D030A2A945}" sibTransId="{978393EA-6CF5-488B-90AE-C9F291BD1DBC}"/>
    <dgm:cxn modelId="{CA3363D8-A7D5-484A-9A16-A12DD3EF1A6D}" srcId="{186A5F16-76A3-4768-9457-6173E7FDA1C7}" destId="{ED4D0BCC-6DA0-4480-AACD-9389E8EF5346}" srcOrd="2" destOrd="0" parTransId="{32D9251F-8D15-405B-BF34-3387F98D262D}" sibTransId="{AB3CA51B-A69D-4B84-9BD3-3580EEEA5E1C}"/>
    <dgm:cxn modelId="{53D40FD7-F7A5-4461-BBB5-6A928F2230B1}" srcId="{186A5F16-76A3-4768-9457-6173E7FDA1C7}" destId="{B158DC21-7892-42FC-BCB0-E661B0D4FDF1}" srcOrd="1" destOrd="0" parTransId="{4482A372-0066-4567-ABFE-D2BD9A4A2556}" sibTransId="{6FB5690B-2E47-4264-BFAB-B986E51C4DC0}"/>
    <dgm:cxn modelId="{9D65064A-AEB0-4459-80E5-5C43D7E00F0E}" type="presOf" srcId="{B8DE4872-CED8-4A9A-8D8D-7CCF99B51CB7}" destId="{72EFB128-04D4-4E05-951D-A9B139F60A6D}" srcOrd="0" destOrd="0" presId="urn:microsoft.com/office/officeart/2005/8/layout/hProcess9"/>
    <dgm:cxn modelId="{2EEDDE95-4DD5-40E8-897E-0B09C11F1159}" type="presOf" srcId="{0CEC8F0E-1B46-441C-970C-2818159FAB66}" destId="{7F93A1C3-B299-4948-8C95-B5CE7653719C}" srcOrd="0" destOrd="0" presId="urn:microsoft.com/office/officeart/2005/8/layout/hProcess9"/>
    <dgm:cxn modelId="{881E7C42-52CA-4CAA-B0A8-72615ECDFD06}" type="presParOf" srcId="{024BE6DC-D294-4753-B14B-DE77E5A61706}" destId="{881EFF2A-29C1-41E2-A1C0-61F9C754E3A5}" srcOrd="0" destOrd="0" presId="urn:microsoft.com/office/officeart/2005/8/layout/hProcess9"/>
    <dgm:cxn modelId="{AD43F784-901A-478C-B96C-43E5DBECC843}" type="presParOf" srcId="{024BE6DC-D294-4753-B14B-DE77E5A61706}" destId="{8FC17223-328E-470E-B294-0F9FA2167AAF}" srcOrd="1" destOrd="0" presId="urn:microsoft.com/office/officeart/2005/8/layout/hProcess9"/>
    <dgm:cxn modelId="{4DDA27EA-EC5D-4E98-8C6D-EDF9D7F9A9AC}" type="presParOf" srcId="{8FC17223-328E-470E-B294-0F9FA2167AAF}" destId="{72EFB128-04D4-4E05-951D-A9B139F60A6D}" srcOrd="0" destOrd="0" presId="urn:microsoft.com/office/officeart/2005/8/layout/hProcess9"/>
    <dgm:cxn modelId="{82D5D80F-3BD8-4B50-8C9A-2A111086D643}" type="presParOf" srcId="{8FC17223-328E-470E-B294-0F9FA2167AAF}" destId="{8CC5901A-20A5-4040-91EA-FA2A7A850B00}" srcOrd="1" destOrd="0" presId="urn:microsoft.com/office/officeart/2005/8/layout/hProcess9"/>
    <dgm:cxn modelId="{55E56D8C-8BE8-4523-B336-DB74E728ACE2}" type="presParOf" srcId="{8FC17223-328E-470E-B294-0F9FA2167AAF}" destId="{A87AF17A-85A4-40F4-BFD7-EBD2665EA407}" srcOrd="2" destOrd="0" presId="urn:microsoft.com/office/officeart/2005/8/layout/hProcess9"/>
    <dgm:cxn modelId="{8EA3B5C7-0271-4F1B-9250-CB7DB7491741}" type="presParOf" srcId="{8FC17223-328E-470E-B294-0F9FA2167AAF}" destId="{457E3015-15B0-4E23-BE56-CBAB919C18D6}" srcOrd="3" destOrd="0" presId="urn:microsoft.com/office/officeart/2005/8/layout/hProcess9"/>
    <dgm:cxn modelId="{88FD82F5-246C-44DA-86B9-2CCFDE00B0B0}" type="presParOf" srcId="{8FC17223-328E-470E-B294-0F9FA2167AAF}" destId="{80F23F91-C5BB-40DF-85BA-96AEC86BBDFC}" srcOrd="4" destOrd="0" presId="urn:microsoft.com/office/officeart/2005/8/layout/hProcess9"/>
    <dgm:cxn modelId="{E2AF3740-BC1F-428C-A6A7-BDC9F0694561}" type="presParOf" srcId="{8FC17223-328E-470E-B294-0F9FA2167AAF}" destId="{D9B46402-4F7B-426A-A976-DF3519AC38AA}" srcOrd="5" destOrd="0" presId="urn:microsoft.com/office/officeart/2005/8/layout/hProcess9"/>
    <dgm:cxn modelId="{AA041A71-8763-499E-AF80-E6649E7CE8F0}" type="presParOf" srcId="{8FC17223-328E-470E-B294-0F9FA2167AAF}" destId="{7F93A1C3-B299-4948-8C95-B5CE7653719C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8.png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9776438"/>
              </p:ext>
            </p:extLst>
          </p:nvPr>
        </p:nvGraphicFramePr>
        <p:xfrm>
          <a:off x="1044575" y="903288"/>
          <a:ext cx="6888163" cy="533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7" name="Dokument" r:id="rId4" imgW="6076284" imgH="4712704" progId="Word.Document.12">
                  <p:embed/>
                </p:oleObj>
              </mc:Choice>
              <mc:Fallback>
                <p:oleObj name="Dokument" r:id="rId4" imgW="6076284" imgH="4712704" progId="Word.Document.12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903288"/>
                        <a:ext cx="6888163" cy="5330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79512" y="188640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Bagážista: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doprovází hosta do pokoje, host tak nemusí pracně hledat svůj pokoj,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zajišťuje přesun hostových zavazadel,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seznamuje hosta s veškerým vybavením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zařízením pokoje a s obsluhou technických zařízení na pokoji,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chová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decentně a nevymáhá spropitné.</a:t>
            </a:r>
          </a:p>
          <a:p>
            <a:pPr lvl="0"/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88" name="Picture 4" descr="C:\Users\ucitel\AppData\Local\Microsoft\Windows\Temporary Internet Files\Content.IE5\NY81N5T9\MC90037996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682" y="4653136"/>
            <a:ext cx="2117314" cy="214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ucitel\AppData\Local\Microsoft\Windows\Temporary Internet Files\Content.IE5\E1EY75EG\MC90022949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289" y="4792421"/>
            <a:ext cx="2497031" cy="180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725" y="20349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17003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54340" y="620688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Informace o službách: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telefonní číslo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recepce,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elefonní číslo etážové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provozní doba odbytových středisek,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abídka odbytových středisek,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nabídka služeb -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praní prádla, čistírna atd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033" y="260648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 descr="C:\Users\ucitel\AppData\Local\Microsoft\Windows\Temporary Internet Files\Content.IE5\FI63LXJX\MC90014956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90988" y="3717032"/>
            <a:ext cx="3639671" cy="29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93495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54340" y="62068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aevidování 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hosta a vyplnění hotelové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karty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yplníme: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jméno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příjmení,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titul,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číslo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pokoje,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počet lůžek,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datum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příjezdu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odjezdu,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cizinců 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nutné pořídit kopii ubytovacího lístku a ohlásit pobyt hosta na cizinecké policii.</a:t>
            </a:r>
          </a:p>
          <a:p>
            <a:pPr lvl="0"/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725" y="260647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 descr="C:\Users\ucitel\AppData\Local\Microsoft\Windows\Temporary Internet Files\Content.IE5\0L3D1ZAZ\MC900441466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24744"/>
            <a:ext cx="3288910" cy="328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827587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42183" y="26064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Služby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které jsou hostům poskytovány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úseku hotelových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pokojů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řídí hotelová hospodyně.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Pozornost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třeba věnovat čistotě, dobrému stavu hygienických zařízení a nezávadnosti veškerého vybavení pokojů.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zajišťování těchto činností je nutné dbát na maximální pohodlí hostů a tyto činnosti vykonávat tak, aby host nebyl nikdy rušen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Úklid hotelového pokoje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725" y="35954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12717113"/>
              </p:ext>
            </p:extLst>
          </p:nvPr>
        </p:nvGraphicFramePr>
        <p:xfrm>
          <a:off x="142183" y="5331367"/>
          <a:ext cx="8894313" cy="1538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1109174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81EFF2A-29C1-41E2-A1C0-61F9C754E3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graphicEl>
                                              <a:dgm id="{881EFF2A-29C1-41E2-A1C0-61F9C754E3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graphicEl>
                                              <a:dgm id="{881EFF2A-29C1-41E2-A1C0-61F9C754E3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EFB128-04D4-4E05-951D-A9B139F60A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graphicEl>
                                              <a:dgm id="{72EFB128-04D4-4E05-951D-A9B139F60A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graphicEl>
                                              <a:dgm id="{72EFB128-04D4-4E05-951D-A9B139F60A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87AF17A-85A4-40F4-BFD7-EBD2665EA4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graphicEl>
                                              <a:dgm id="{A87AF17A-85A4-40F4-BFD7-EBD2665EA4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graphicEl>
                                              <a:dgm id="{A87AF17A-85A4-40F4-BFD7-EBD2665EA4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0F23F91-C5BB-40DF-85BA-96AEC86BBD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graphicEl>
                                              <a:dgm id="{80F23F91-C5BB-40DF-85BA-96AEC86BBD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graphicEl>
                                              <a:dgm id="{80F23F91-C5BB-40DF-85BA-96AEC86BBD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93A1C3-B299-4948-8C95-B5CE765371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>
                                            <p:graphicEl>
                                              <a:dgm id="{7F93A1C3-B299-4948-8C95-B5CE765371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">
                                            <p:graphicEl>
                                              <a:dgm id="{7F93A1C3-B299-4948-8C95-B5CE765371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69069" y="548680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Denní úklid:</a:t>
            </a:r>
          </a:p>
          <a:p>
            <a:pPr marL="457200" indent="-457200">
              <a:buFont typeface="Wingdings" pitchFamily="2" charset="2"/>
              <a:buChar char="ü"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provádí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v obsazeném pokoji,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zahrnuje např. stlaní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lůžek, vyčištění popelníku, odpadkových košů, výměnu ručníků, umytí umyvadla, srovnání knih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časopisů,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rozsah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těchto činností je závislý na kategorii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třídě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ubytovacího zařízení.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725" y="35954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 descr="C:\Users\ucitel\AppData\Local\Microsoft\Windows\Temporary Internet Files\Content.IE5\FI63LXJX\MC90033416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37112"/>
            <a:ext cx="1823314" cy="169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35817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69069" y="548680"/>
            <a:ext cx="87129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Večerní příprava pokoje: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provádí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většinou po 19.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hodině,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zahrnuje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např. rozestlání postele, rozložení pyžama, zastření oken, rozsvícení stolní lampičky, uložení přání dobré noci a položení bonbónu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polštář.</a:t>
            </a:r>
          </a:p>
        </p:txBody>
      </p:sp>
      <p:pic>
        <p:nvPicPr>
          <p:cNvPr id="163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725" y="35954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 descr="C:\Users\ucitel\AppData\Local\Microsoft\Windows\Temporary Internet Files\Content.IE5\OHV3KILN\MC90038348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217" y="3602971"/>
            <a:ext cx="3902508" cy="303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22435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79512" y="360826"/>
            <a:ext cx="896448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Úklid po hostu, který odjel: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svlečení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ložního prádla, pokoj se vyvětrá,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vytřou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zásuvky nábytku,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prohlédne se,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zda host něco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nezapomněl,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otře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povrch nábytku,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osvětlení, telefonu, TV,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umyvadla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vana, WC, bidety se umyjí desinfekčním přípravkem, omyjí vodou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vytřou do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sucha,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překontroluje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funkce všech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elektrospotřebičů,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vynesou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odpadky,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nakonec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vyluxuje, vyčistí koberec,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povléknou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postele, vymění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ručníky,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doplní se veškeré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hygienické potřeby, prospekty.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484" y="35955"/>
            <a:ext cx="1010515" cy="159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8" name="Picture 12" descr="C:\Users\ucitel\AppData\Local\Microsoft\Windows\Temporary Internet Files\Content.IE5\ZRFDXG3F\MC90031270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77072"/>
            <a:ext cx="1595628" cy="1817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48573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79512" y="360826"/>
            <a:ext cx="8964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Generální úklid: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provádí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podle zvlášť sestaveného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plánu,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rovádí se 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období, kdy je hotel méně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obsazen,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zahrnuje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např. malování, výměnu koberců,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opravu, popř. obnovu vybavení hotelu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apod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725" y="35954"/>
            <a:ext cx="1311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7" descr="C:\Users\ucitel\AppData\Local\Microsoft\Windows\Temporary Internet Files\Content.IE5\0L3D1ZAZ\MC90021531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503" y="3717032"/>
            <a:ext cx="2794503" cy="237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89695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79512" y="360826"/>
            <a:ext cx="896448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Odjezd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hosta: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 účet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byl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měl být vybaven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co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nejkratší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době od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požádání hosta,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samozřejmostí 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obsahová i věcná správnost hotelového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účtu,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nutné okamžitě zajistit kontrolu pokoje a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baru,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hrada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hotelového účtu je možná v hotovosti, kreditní kartou,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fakturou,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požadovanou dobu recepce zajistí snesení zavazadel,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popř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zajistí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taxi,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špatně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provedená závěrečná péče o hosta může zkazit celý dojem z pobytu v našem ubytovacím zařízení.</a:t>
            </a:r>
          </a:p>
          <a:p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9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929"/>
            <a:ext cx="1331640" cy="209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06128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Popište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, jak probíhá příjem hosta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Se kterými pracovníky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se host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setkává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během příjmu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do </a:t>
            </a:r>
            <a:r>
              <a:rPr lang="cs-CZ" sz="32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ubytovacího zařízení a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činnosti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tito pracovníci pro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hosta zajišťují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?</a:t>
            </a:r>
          </a:p>
          <a:p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AutoNum type="arabicPeriod" startAt="3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Popište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druhy úklidů v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ubytovacím zařízení.</a:t>
            </a:r>
          </a:p>
          <a:p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AutoNum type="arabicPeriod" startAt="3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je důležité při odjezdu hosta?</a:t>
            </a: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P</a:t>
            </a:r>
            <a:r>
              <a:rPr lang="cs-CZ" sz="5400" dirty="0" smtClean="0">
                <a:solidFill>
                  <a:schemeClr val="tx1"/>
                </a:solidFill>
              </a:rPr>
              <a:t>éče o ubytovaného hosta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5363" name="Picture 3" descr="C:\Users\ucitel\AppData\Local\Microsoft\Windows\Temporary Internet Files\Content.IE5\OHV3KILN\MC9002954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76872"/>
            <a:ext cx="3384376" cy="423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40469" y="411068"/>
            <a:ext cx="89679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Hotelová činnost je velmi rozmanitá a na pracovníky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ubytovacích zařízení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klade vysoké nároky.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6386" name="Picture 2" descr="C:\Users\ucitel\AppData\Local\Microsoft\Windows\Temporary Internet Files\Content.IE5\FI63LXJX\MC90023338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1701815"/>
            <a:ext cx="2531782" cy="311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40469" y="1844824"/>
            <a:ext cx="64408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nutné, aby všichni zaměstnanci, kteří přicházejí do přímého styku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hosty, ovládali minimálně jeden světový jazyk a měli odpovídající společenské chování.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2176175" y="4814188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Úkol k samostatné práci:</a:t>
            </a:r>
          </a:p>
          <a:p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Uveďte alespoň 5 základních pravidel společenského chování.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" name="Picture 2" descr="C:\Users\ucitel\AppData\Local\Microsoft\Windows\Temporary Internet Files\Content.IE5\0L3D1ZAZ\MC900407734[1].wm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127391"/>
            <a:ext cx="765368" cy="76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ovéPole 9"/>
          <p:cNvSpPr txBox="1"/>
          <p:nvPr/>
        </p:nvSpPr>
        <p:spPr>
          <a:xfrm>
            <a:off x="1009810" y="5866649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 action="ppaction://hlinksldjump"/>
              </a:rPr>
              <a:t>Odpověď</a:t>
            </a:r>
            <a:endParaRPr lang="cs-CZ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0657290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45671" y="404186"/>
            <a:ext cx="89679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46266348"/>
              </p:ext>
            </p:extLst>
          </p:nvPr>
        </p:nvGraphicFramePr>
        <p:xfrm>
          <a:off x="145671" y="2794000"/>
          <a:ext cx="882401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bdélník 2"/>
          <p:cNvSpPr/>
          <p:nvPr/>
        </p:nvSpPr>
        <p:spPr>
          <a:xfrm>
            <a:off x="253643" y="424028"/>
            <a:ext cx="87520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latin typeface="+mj-lt"/>
              </a:rPr>
              <a:t>Péče o hosta začíná již v okamžiku, kdy se host obrací na ubytovací zařízení s žádostí o rezervaci noclehu a jeho odjezdem nekončí (např. host může v UZ něco zapomenout - UZ zajistí úschovu nebo přepravu věcí </a:t>
            </a:r>
            <a:r>
              <a:rPr lang="cs-CZ" sz="3200" dirty="0" smtClean="0">
                <a:latin typeface="+mj-lt"/>
              </a:rPr>
              <a:t>na náklady hosta do </a:t>
            </a:r>
            <a:r>
              <a:rPr lang="cs-CZ" sz="3200" dirty="0">
                <a:latin typeface="+mj-lt"/>
              </a:rPr>
              <a:t>místa </a:t>
            </a:r>
            <a:r>
              <a:rPr lang="cs-CZ" sz="3200" dirty="0" smtClean="0">
                <a:latin typeface="+mj-lt"/>
              </a:rPr>
              <a:t>bydliště). </a:t>
            </a:r>
            <a:endParaRPr lang="cs-CZ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5757819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D03DD5E-3136-45B9-98EC-9F0855A5A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graphicEl>
                                              <a:dgm id="{FD03DD5E-3136-45B9-98EC-9F0855A5A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graphicEl>
                                              <a:dgm id="{FD03DD5E-3136-45B9-98EC-9F0855A5A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50C9501-E203-4602-9AEF-76C3019B53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graphicEl>
                                              <a:dgm id="{850C9501-E203-4602-9AEF-76C3019B53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graphicEl>
                                              <a:dgm id="{850C9501-E203-4602-9AEF-76C3019B53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0C2EE8-716F-4F95-9268-6D6F55532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graphicEl>
                                              <a:dgm id="{B60C2EE8-716F-4F95-9268-6D6F55532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graphicEl>
                                              <a:dgm id="{B60C2EE8-716F-4F95-9268-6D6F55532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6267E1A-0FCC-4217-B70F-DF09C864A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graphicEl>
                                              <a:dgm id="{F6267E1A-0FCC-4217-B70F-DF09C864A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graphicEl>
                                              <a:dgm id="{F6267E1A-0FCC-4217-B70F-DF09C864A5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9DA35E-CB26-44CF-96ED-BCEF48CC2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graphicEl>
                                              <a:dgm id="{599DA35E-CB26-44CF-96ED-BCEF48CC2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graphicEl>
                                              <a:dgm id="{599DA35E-CB26-44CF-96ED-BCEF48CC24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08361" y="188640"/>
            <a:ext cx="9035639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Pravidla </a:t>
            </a:r>
            <a:r>
              <a:rPr lang="cs-CZ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společenského </a:t>
            </a:r>
            <a:r>
              <a:rPr lang="cs-CZ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chování:</a:t>
            </a:r>
            <a:endParaRPr lang="cs-CZ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hosté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umí odpustit nedostatky v odbornosti 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obsluhy, </a:t>
            </a:r>
            <a:b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ale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neodpouštějí prohřešky proti slušnému 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chování,</a:t>
            </a:r>
            <a:endParaRPr lang="cs-C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ako první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zdraví muž ženu, mladší staršího, podřízený nadřízeného, nově příchozí již přítomné, číšník hosta, </a:t>
            </a:r>
            <a:endParaRPr lang="cs-C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pozdrav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často doplňuje oslovení 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(např. „Dobrý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den, pane 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Nováku.“),</a:t>
            </a:r>
            <a:endParaRPr lang="cs-C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chodíme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vyhýbáme se vpravo, předcházíme 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vlevo,</a:t>
            </a:r>
            <a:endParaRPr lang="cs-C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schodů jde muž těsně za ženou, ze schodů před 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ženou,</a:t>
            </a:r>
            <a:endParaRPr lang="cs-C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vstupu do místnosti zaklepeme, počkáme na 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vyzvání,</a:t>
            </a:r>
            <a:endParaRPr lang="cs-C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restaurace vstupuje první muž, podrží ženě dveře,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mezi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dveřmi mají přednost vycházející 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osoby,</a:t>
            </a:r>
            <a:endParaRPr lang="cs-C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 </a:t>
            </a:r>
            <a:r>
              <a:rPr lang="cs-CZ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zdravení, představování, podávání ruky, mluvení se stojící ženou muž nikdy nesedí, nemá ruce v kapsách, nestojí příliš </a:t>
            </a:r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blízko.</a:t>
            </a:r>
            <a:endParaRPr lang="cs-CZ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62133"/>
            <a:ext cx="899592" cy="1413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967695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override="childStyle"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B0F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B0F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14340" y="620688"/>
            <a:ext cx="903563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Objednávka – rezervace 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ubytování: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rezervace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zaznamenává zápisem do knihy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rezervací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nebo do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PC,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rezervaci ubytování recepce zjistí, zda již byl host v hotelu ubytován,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zkontroluje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jak jeho pobyt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probíhal -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zvláštní přání, nečekané události,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placení apod.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okud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některé tyto okolnosti vyskytly, je nutné o nich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informovat příslušné úseky,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apř.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zvláštní přání předáváme na úsek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housekeepingu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o problémech s placením musíme informovat přímé nadřízené.</a:t>
            </a:r>
          </a:p>
        </p:txBody>
      </p:sp>
      <p:pic>
        <p:nvPicPr>
          <p:cNvPr id="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020" y="260648"/>
            <a:ext cx="1173980" cy="184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299073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08361" y="404664"/>
            <a:ext cx="903563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Přijetí hosta: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UZ musí mít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dispozici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parkoviště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nebo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garáže,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může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mít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vlastní vozy taxi služby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převoz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hostů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letiště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apod.,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u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vchodu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luxusních hotelů má službu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2" action="ppaction://hlinksldjump"/>
              </a:rPr>
              <a:t>dveřník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 action="ppaction://hlinksldjump"/>
              </a:rPr>
              <a:t>bagážista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od hosta převezme zavazadla,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je uveden k recepčnímu pultu, kde pracovník provede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4" action="ppaction://hlinksldjump"/>
              </a:rPr>
              <a:t>registraci hosta,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předá základní informace a klíč od pokoje, 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hotelovém pokoji má host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dispozici manuál se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5" action="ppaction://hlinksldjump"/>
              </a:rPr>
              <a:t>základními informacemi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5" action="ppaction://hlinksldjump"/>
              </a:rPr>
              <a:t>o službách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které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potřebuje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orientaci během svého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pobytu. 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181" y="116632"/>
            <a:ext cx="824819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71393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463" y="836712"/>
            <a:ext cx="3049218" cy="57499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Obdélník 7"/>
          <p:cNvSpPr/>
          <p:nvPr/>
        </p:nvSpPr>
        <p:spPr>
          <a:xfrm>
            <a:off x="268321" y="26064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Dveřník (</a:t>
            </a:r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portier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):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stylově oděný,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pohybuje se u vchodu do hotelu, 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ítá hosty,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otevírá dveře vcházejícím nebo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vycházejícím hostům,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oskytuje informace,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ajišťuje bezpečnost a prevenci problémů,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oordinuje práci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bagážistů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</p:txBody>
      </p:sp>
      <p:pic>
        <p:nvPicPr>
          <p:cNvPr id="2253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244827"/>
            <a:ext cx="1006645" cy="158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295847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1746</TotalTime>
  <Words>600</Words>
  <Application>Microsoft Office PowerPoint</Application>
  <PresentationFormat>Předvádění na obrazovce (4:3)</PresentationFormat>
  <Paragraphs>111</Paragraphs>
  <Slides>19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5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Péče o ubytovaného hosta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154</cp:revision>
  <dcterms:created xsi:type="dcterms:W3CDTF">2012-09-28T12:14:55Z</dcterms:created>
  <dcterms:modified xsi:type="dcterms:W3CDTF">2013-05-30T07:39:18Z</dcterms:modified>
</cp:coreProperties>
</file>