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5" r:id="rId2"/>
    <p:sldId id="256" r:id="rId3"/>
    <p:sldId id="267" r:id="rId4"/>
    <p:sldId id="257" r:id="rId5"/>
    <p:sldId id="269" r:id="rId6"/>
    <p:sldId id="292" r:id="rId7"/>
    <p:sldId id="293" r:id="rId8"/>
    <p:sldId id="294" r:id="rId9"/>
    <p:sldId id="297" r:id="rId10"/>
    <p:sldId id="298" r:id="rId11"/>
    <p:sldId id="291" r:id="rId12"/>
    <p:sldId id="295" r:id="rId13"/>
    <p:sldId id="296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F2EDD7-F727-4EC6-A749-90CA4285FDF1}" type="doc">
      <dgm:prSet loTypeId="urn:microsoft.com/office/officeart/2005/8/layout/vList6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E29133C9-D3C5-48DF-BD6C-21ED93158331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Vytýčení cíle</a:t>
          </a:r>
        </a:p>
      </dgm:t>
    </dgm:pt>
    <dgm:pt modelId="{3DC1CD48-C8B8-480E-A782-4F4D424AC92B}" type="parTrans" cxnId="{B536B83D-C72B-4B60-B9D4-6BF7CCFBDC9B}">
      <dgm:prSet/>
      <dgm:spPr/>
      <dgm:t>
        <a:bodyPr/>
        <a:lstStyle/>
        <a:p>
          <a:endParaRPr lang="cs-CZ"/>
        </a:p>
      </dgm:t>
    </dgm:pt>
    <dgm:pt modelId="{AA8E6B0B-31E5-4DC8-9ABE-D5E1513F2160}" type="sibTrans" cxnId="{B536B83D-C72B-4B60-B9D4-6BF7CCFBDC9B}">
      <dgm:prSet/>
      <dgm:spPr/>
      <dgm:t>
        <a:bodyPr/>
        <a:lstStyle/>
        <a:p>
          <a:endParaRPr lang="cs-CZ"/>
        </a:p>
      </dgm:t>
    </dgm:pt>
    <dgm:pt modelId="{6FBF5E07-C1BA-4FBB-A057-DACA3A3DC6C9}">
      <dgm:prSet phldrT="[Text]" custT="1"/>
      <dgm:spPr/>
      <dgm:t>
        <a:bodyPr/>
        <a:lstStyle/>
        <a:p>
          <a:r>
            <a:rPr lang="cs-CZ" sz="2800" dirty="0" smtClean="0">
              <a:effectLst/>
              <a:latin typeface="+mj-lt"/>
            </a:rPr>
            <a:t>tomuto cíli jsou podřízeny veškeré činnosti vedoucí </a:t>
          </a:r>
          <a:br>
            <a:rPr lang="cs-CZ" sz="2800" dirty="0" smtClean="0">
              <a:effectLst/>
              <a:latin typeface="+mj-lt"/>
            </a:rPr>
          </a:br>
          <a:r>
            <a:rPr lang="cs-CZ" sz="2800" dirty="0" smtClean="0">
              <a:effectLst/>
              <a:latin typeface="+mj-lt"/>
            </a:rPr>
            <a:t>k jeho dosažení.</a:t>
          </a:r>
          <a:endParaRPr lang="cs-CZ" sz="2800" dirty="0">
            <a:effectLst/>
            <a:latin typeface="+mj-lt"/>
          </a:endParaRPr>
        </a:p>
      </dgm:t>
    </dgm:pt>
    <dgm:pt modelId="{6D47ABE8-45CE-4263-8542-919C8BE11132}" type="parTrans" cxnId="{559200CB-A387-41DF-A08E-7740D2DC11DB}">
      <dgm:prSet/>
      <dgm:spPr/>
      <dgm:t>
        <a:bodyPr/>
        <a:lstStyle/>
        <a:p>
          <a:endParaRPr lang="cs-CZ"/>
        </a:p>
      </dgm:t>
    </dgm:pt>
    <dgm:pt modelId="{A279DCC2-C326-4506-9300-CFBA5AC55635}" type="sibTrans" cxnId="{559200CB-A387-41DF-A08E-7740D2DC11DB}">
      <dgm:prSet/>
      <dgm:spPr/>
      <dgm:t>
        <a:bodyPr/>
        <a:lstStyle/>
        <a:p>
          <a:endParaRPr lang="cs-CZ"/>
        </a:p>
      </dgm:t>
    </dgm:pt>
    <dgm:pt modelId="{5998521D-03A4-47A8-98F4-A553A8E31990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Volba strategie </a:t>
          </a:r>
          <a:b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 metod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3658346-FFEE-49C3-9EF9-2FCB5E2CAD8A}" type="parTrans" cxnId="{046EFEA9-8EBF-442C-99CA-64331AE4DF07}">
      <dgm:prSet/>
      <dgm:spPr/>
      <dgm:t>
        <a:bodyPr/>
        <a:lstStyle/>
        <a:p>
          <a:endParaRPr lang="cs-CZ"/>
        </a:p>
      </dgm:t>
    </dgm:pt>
    <dgm:pt modelId="{C73AA0B7-6204-4B1F-9ABD-15E30D85F378}" type="sibTrans" cxnId="{046EFEA9-8EBF-442C-99CA-64331AE4DF07}">
      <dgm:prSet/>
      <dgm:spPr/>
      <dgm:t>
        <a:bodyPr/>
        <a:lstStyle/>
        <a:p>
          <a:endParaRPr lang="cs-CZ"/>
        </a:p>
      </dgm:t>
    </dgm:pt>
    <dgm:pt modelId="{5C4B4368-F491-4552-A56D-2A4223BCBD3F}">
      <dgm:prSet phldrT="[Text]"/>
      <dgm:spPr/>
      <dgm:t>
        <a:bodyPr/>
        <a:lstStyle/>
        <a:p>
          <a:r>
            <a:rPr lang="cs-CZ" dirty="0" smtClean="0">
              <a:effectLst/>
              <a:latin typeface="+mj-lt"/>
            </a:rPr>
            <a:t>je výsledkem procesu, měla by zajistit dosažení cíle nejefektivnější cestou.</a:t>
          </a:r>
          <a:endParaRPr lang="cs-CZ" dirty="0">
            <a:effectLst/>
            <a:latin typeface="+mj-lt"/>
          </a:endParaRPr>
        </a:p>
      </dgm:t>
    </dgm:pt>
    <dgm:pt modelId="{7848DD03-D185-4FE4-B8F9-C9C750446898}" type="parTrans" cxnId="{05D8E665-89DB-4AAA-8603-8A2D62913E60}">
      <dgm:prSet/>
      <dgm:spPr/>
      <dgm:t>
        <a:bodyPr/>
        <a:lstStyle/>
        <a:p>
          <a:endParaRPr lang="cs-CZ"/>
        </a:p>
      </dgm:t>
    </dgm:pt>
    <dgm:pt modelId="{04F99421-7DB5-45B9-A07F-31C13B5F5A84}" type="sibTrans" cxnId="{05D8E665-89DB-4AAA-8603-8A2D62913E60}">
      <dgm:prSet/>
      <dgm:spPr/>
      <dgm:t>
        <a:bodyPr/>
        <a:lstStyle/>
        <a:p>
          <a:endParaRPr lang="cs-CZ"/>
        </a:p>
      </dgm:t>
    </dgm:pt>
    <dgm:pt modelId="{BD367A12-8BA8-4542-B95D-4CE483A00DB7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Marketingová koncepce</a:t>
          </a:r>
          <a:endParaRPr lang="cs-CZ" sz="3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A5C013B-920D-4BF9-B04F-3640D4B05BBF}" type="parTrans" cxnId="{17FBC48A-65EB-4394-BDFD-97971B19423C}">
      <dgm:prSet/>
      <dgm:spPr/>
      <dgm:t>
        <a:bodyPr/>
        <a:lstStyle/>
        <a:p>
          <a:endParaRPr lang="cs-CZ"/>
        </a:p>
      </dgm:t>
    </dgm:pt>
    <dgm:pt modelId="{9AED6CE8-6AA4-4375-A800-D31D158B0DC3}" type="sibTrans" cxnId="{17FBC48A-65EB-4394-BDFD-97971B19423C}">
      <dgm:prSet/>
      <dgm:spPr/>
      <dgm:t>
        <a:bodyPr/>
        <a:lstStyle/>
        <a:p>
          <a:endParaRPr lang="cs-CZ"/>
        </a:p>
      </dgm:t>
    </dgm:pt>
    <dgm:pt modelId="{A71F9F5B-E946-47CF-ADD8-7E8CFB5834B0}">
      <dgm:prSet phldrT="[Text]"/>
      <dgm:spPr/>
      <dgm:t>
        <a:bodyPr/>
        <a:lstStyle/>
        <a:p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9C06AB1-EAA9-482C-814D-DE9EC3AC5521}" type="parTrans" cxnId="{D99475A3-CF22-4597-9206-8098F743DD9B}">
      <dgm:prSet/>
      <dgm:spPr/>
      <dgm:t>
        <a:bodyPr/>
        <a:lstStyle/>
        <a:p>
          <a:endParaRPr lang="cs-CZ"/>
        </a:p>
      </dgm:t>
    </dgm:pt>
    <dgm:pt modelId="{691AC17E-8FE6-417A-8ACC-DAC26DAA6AF2}" type="sibTrans" cxnId="{D99475A3-CF22-4597-9206-8098F743DD9B}">
      <dgm:prSet/>
      <dgm:spPr/>
      <dgm:t>
        <a:bodyPr/>
        <a:lstStyle/>
        <a:p>
          <a:endParaRPr lang="cs-CZ"/>
        </a:p>
      </dgm:t>
    </dgm:pt>
    <dgm:pt modelId="{CC2233F1-F8D4-44AA-9B55-BE6007A15CD0}">
      <dgm:prSet phldrT="[Text]"/>
      <dgm:spPr/>
      <dgm:t>
        <a:bodyPr/>
        <a:lstStyle/>
        <a:p>
          <a:r>
            <a:rPr lang="cs-CZ" dirty="0" smtClean="0">
              <a:effectLst/>
              <a:latin typeface="+mj-lt"/>
            </a:rPr>
            <a:t>ty mají zajistit dosažení cíle.</a:t>
          </a:r>
          <a:endParaRPr lang="cs-CZ" dirty="0">
            <a:effectLst/>
            <a:latin typeface="+mj-lt"/>
          </a:endParaRPr>
        </a:p>
      </dgm:t>
    </dgm:pt>
    <dgm:pt modelId="{B5561A7C-7804-492A-AA68-80E2D6BE792A}" type="parTrans" cxnId="{857760DC-B7B9-4331-B875-5C2B9F4829F3}">
      <dgm:prSet/>
      <dgm:spPr/>
      <dgm:t>
        <a:bodyPr/>
        <a:lstStyle/>
        <a:p>
          <a:endParaRPr lang="cs-CZ"/>
        </a:p>
      </dgm:t>
    </dgm:pt>
    <dgm:pt modelId="{024A4C06-A495-43AD-91FA-B0E200E393D7}" type="sibTrans" cxnId="{857760DC-B7B9-4331-B875-5C2B9F4829F3}">
      <dgm:prSet/>
      <dgm:spPr/>
      <dgm:t>
        <a:bodyPr/>
        <a:lstStyle/>
        <a:p>
          <a:endParaRPr lang="cs-CZ"/>
        </a:p>
      </dgm:t>
    </dgm:pt>
    <dgm:pt modelId="{85EA8D17-E683-4F97-ACC0-1ECB23A02510}">
      <dgm:prSet phldrT="[Text]"/>
      <dgm:spPr/>
      <dgm:t>
        <a:bodyPr/>
        <a:lstStyle/>
        <a:p>
          <a:endParaRPr lang="cs-CZ" dirty="0">
            <a:effectLst/>
            <a:latin typeface="+mj-lt"/>
          </a:endParaRPr>
        </a:p>
      </dgm:t>
    </dgm:pt>
    <dgm:pt modelId="{46ACB69A-BB94-486A-BB48-121539B7D3FA}" type="parTrans" cxnId="{6346C98E-5DE7-44C0-8B4A-F2582A9D0B26}">
      <dgm:prSet/>
      <dgm:spPr/>
      <dgm:t>
        <a:bodyPr/>
        <a:lstStyle/>
        <a:p>
          <a:endParaRPr lang="cs-CZ"/>
        </a:p>
      </dgm:t>
    </dgm:pt>
    <dgm:pt modelId="{220B32F4-75C2-4BB0-A853-6A8E45A1BB33}" type="sibTrans" cxnId="{6346C98E-5DE7-44C0-8B4A-F2582A9D0B26}">
      <dgm:prSet/>
      <dgm:spPr/>
      <dgm:t>
        <a:bodyPr/>
        <a:lstStyle/>
        <a:p>
          <a:endParaRPr lang="cs-CZ"/>
        </a:p>
      </dgm:t>
    </dgm:pt>
    <dgm:pt modelId="{25FF84DA-3CA9-40A4-827F-28DE1CB59EE1}" type="pres">
      <dgm:prSet presAssocID="{EFF2EDD7-F727-4EC6-A749-90CA4285FDF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B8B090A3-E88F-4A1B-B168-3D7205C67791}" type="pres">
      <dgm:prSet presAssocID="{E29133C9-D3C5-48DF-BD6C-21ED93158331}" presName="linNode" presStyleCnt="0"/>
      <dgm:spPr/>
    </dgm:pt>
    <dgm:pt modelId="{C8A988F9-3EE2-47FA-BB40-0EF3EB0DCB34}" type="pres">
      <dgm:prSet presAssocID="{E29133C9-D3C5-48DF-BD6C-21ED93158331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B2B669F-F324-4EA3-A0D9-D8048D903550}" type="pres">
      <dgm:prSet presAssocID="{E29133C9-D3C5-48DF-BD6C-21ED93158331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5D9AC22-E133-44A5-967B-558DC0F7CF30}" type="pres">
      <dgm:prSet presAssocID="{AA8E6B0B-31E5-4DC8-9ABE-D5E1513F2160}" presName="spacing" presStyleCnt="0"/>
      <dgm:spPr/>
    </dgm:pt>
    <dgm:pt modelId="{5523857E-907B-40D6-8523-9FCC8CB4BA9B}" type="pres">
      <dgm:prSet presAssocID="{5998521D-03A4-47A8-98F4-A553A8E31990}" presName="linNode" presStyleCnt="0"/>
      <dgm:spPr/>
    </dgm:pt>
    <dgm:pt modelId="{454EF7FB-7E15-4C5E-B097-A077422D5E3D}" type="pres">
      <dgm:prSet presAssocID="{5998521D-03A4-47A8-98F4-A553A8E31990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257BD3-DCB0-4EDF-A40F-B69FDA3A20F0}" type="pres">
      <dgm:prSet presAssocID="{5998521D-03A4-47A8-98F4-A553A8E31990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01471AD-12D4-474D-A69C-E584DCE30CF1}" type="pres">
      <dgm:prSet presAssocID="{C73AA0B7-6204-4B1F-9ABD-15E30D85F378}" presName="spacing" presStyleCnt="0"/>
      <dgm:spPr/>
    </dgm:pt>
    <dgm:pt modelId="{4D2829DE-90A2-4792-A795-7F9ADB8D98EA}" type="pres">
      <dgm:prSet presAssocID="{BD367A12-8BA8-4542-B95D-4CE483A00DB7}" presName="linNode" presStyleCnt="0"/>
      <dgm:spPr/>
    </dgm:pt>
    <dgm:pt modelId="{1FE84986-B0D6-4054-9487-E6D411A7E0AF}" type="pres">
      <dgm:prSet presAssocID="{BD367A12-8BA8-4542-B95D-4CE483A00DB7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748427-A1F7-41B5-8177-E8673E635E6B}" type="pres">
      <dgm:prSet presAssocID="{BD367A12-8BA8-4542-B95D-4CE483A00DB7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C0AE49E-8522-496A-8AAA-A7B67BEEDA6D}" type="presOf" srcId="{EFF2EDD7-F727-4EC6-A749-90CA4285FDF1}" destId="{25FF84DA-3CA9-40A4-827F-28DE1CB59EE1}" srcOrd="0" destOrd="0" presId="urn:microsoft.com/office/officeart/2005/8/layout/vList6"/>
    <dgm:cxn modelId="{6346C98E-5DE7-44C0-8B4A-F2582A9D0B26}" srcId="{5998521D-03A4-47A8-98F4-A553A8E31990}" destId="{85EA8D17-E683-4F97-ACC0-1ECB23A02510}" srcOrd="0" destOrd="0" parTransId="{46ACB69A-BB94-486A-BB48-121539B7D3FA}" sibTransId="{220B32F4-75C2-4BB0-A853-6A8E45A1BB33}"/>
    <dgm:cxn modelId="{76817517-9C5E-4181-969A-A755B2113574}" type="presOf" srcId="{BD367A12-8BA8-4542-B95D-4CE483A00DB7}" destId="{1FE84986-B0D6-4054-9487-E6D411A7E0AF}" srcOrd="0" destOrd="0" presId="urn:microsoft.com/office/officeart/2005/8/layout/vList6"/>
    <dgm:cxn modelId="{17FBC48A-65EB-4394-BDFD-97971B19423C}" srcId="{EFF2EDD7-F727-4EC6-A749-90CA4285FDF1}" destId="{BD367A12-8BA8-4542-B95D-4CE483A00DB7}" srcOrd="2" destOrd="0" parTransId="{3A5C013B-920D-4BF9-B04F-3640D4B05BBF}" sibTransId="{9AED6CE8-6AA4-4375-A800-D31D158B0DC3}"/>
    <dgm:cxn modelId="{B536B83D-C72B-4B60-B9D4-6BF7CCFBDC9B}" srcId="{EFF2EDD7-F727-4EC6-A749-90CA4285FDF1}" destId="{E29133C9-D3C5-48DF-BD6C-21ED93158331}" srcOrd="0" destOrd="0" parTransId="{3DC1CD48-C8B8-480E-A782-4F4D424AC92B}" sibTransId="{AA8E6B0B-31E5-4DC8-9ABE-D5E1513F2160}"/>
    <dgm:cxn modelId="{FFDBBCDC-41EB-4F77-B1B0-C849DE5E0247}" type="presOf" srcId="{6FBF5E07-C1BA-4FBB-A057-DACA3A3DC6C9}" destId="{CB2B669F-F324-4EA3-A0D9-D8048D903550}" srcOrd="0" destOrd="0" presId="urn:microsoft.com/office/officeart/2005/8/layout/vList6"/>
    <dgm:cxn modelId="{559200CB-A387-41DF-A08E-7740D2DC11DB}" srcId="{E29133C9-D3C5-48DF-BD6C-21ED93158331}" destId="{6FBF5E07-C1BA-4FBB-A057-DACA3A3DC6C9}" srcOrd="0" destOrd="0" parTransId="{6D47ABE8-45CE-4263-8542-919C8BE11132}" sibTransId="{A279DCC2-C326-4506-9300-CFBA5AC55635}"/>
    <dgm:cxn modelId="{F6AB4F85-A3B8-4628-830B-8AC3E093A6DC}" type="presOf" srcId="{5998521D-03A4-47A8-98F4-A553A8E31990}" destId="{454EF7FB-7E15-4C5E-B097-A077422D5E3D}" srcOrd="0" destOrd="0" presId="urn:microsoft.com/office/officeart/2005/8/layout/vList6"/>
    <dgm:cxn modelId="{EA1B5598-2439-4512-9ADE-FC462D24BB52}" type="presOf" srcId="{E29133C9-D3C5-48DF-BD6C-21ED93158331}" destId="{C8A988F9-3EE2-47FA-BB40-0EF3EB0DCB34}" srcOrd="0" destOrd="0" presId="urn:microsoft.com/office/officeart/2005/8/layout/vList6"/>
    <dgm:cxn modelId="{87B63C99-16CB-4753-BE1F-74798661B18F}" type="presOf" srcId="{5C4B4368-F491-4552-A56D-2A4223BCBD3F}" destId="{F5748427-A1F7-41B5-8177-E8673E635E6B}" srcOrd="0" destOrd="0" presId="urn:microsoft.com/office/officeart/2005/8/layout/vList6"/>
    <dgm:cxn modelId="{046EFEA9-8EBF-442C-99CA-64331AE4DF07}" srcId="{EFF2EDD7-F727-4EC6-A749-90CA4285FDF1}" destId="{5998521D-03A4-47A8-98F4-A553A8E31990}" srcOrd="1" destOrd="0" parTransId="{53658346-FFEE-49C3-9EF9-2FCB5E2CAD8A}" sibTransId="{C73AA0B7-6204-4B1F-9ABD-15E30D85F378}"/>
    <dgm:cxn modelId="{6DD8DDB5-9909-48C9-9806-9D25640BBB13}" type="presOf" srcId="{85EA8D17-E683-4F97-ACC0-1ECB23A02510}" destId="{23257BD3-DCB0-4EDF-A40F-B69FDA3A20F0}" srcOrd="0" destOrd="0" presId="urn:microsoft.com/office/officeart/2005/8/layout/vList6"/>
    <dgm:cxn modelId="{D99475A3-CF22-4597-9206-8098F743DD9B}" srcId="{5998521D-03A4-47A8-98F4-A553A8E31990}" destId="{A71F9F5B-E946-47CF-ADD8-7E8CFB5834B0}" srcOrd="2" destOrd="0" parTransId="{B9C06AB1-EAA9-482C-814D-DE9EC3AC5521}" sibTransId="{691AC17E-8FE6-417A-8ACC-DAC26DAA6AF2}"/>
    <dgm:cxn modelId="{09A00CDB-AABE-49DB-A33F-D03FD9773F83}" type="presOf" srcId="{A71F9F5B-E946-47CF-ADD8-7E8CFB5834B0}" destId="{23257BD3-DCB0-4EDF-A40F-B69FDA3A20F0}" srcOrd="0" destOrd="2" presId="urn:microsoft.com/office/officeart/2005/8/layout/vList6"/>
    <dgm:cxn modelId="{05D8E665-89DB-4AAA-8603-8A2D62913E60}" srcId="{BD367A12-8BA8-4542-B95D-4CE483A00DB7}" destId="{5C4B4368-F491-4552-A56D-2A4223BCBD3F}" srcOrd="0" destOrd="0" parTransId="{7848DD03-D185-4FE4-B8F9-C9C750446898}" sibTransId="{04F99421-7DB5-45B9-A07F-31C13B5F5A84}"/>
    <dgm:cxn modelId="{89551A9B-ED07-4355-8F22-2B6CD586128D}" type="presOf" srcId="{CC2233F1-F8D4-44AA-9B55-BE6007A15CD0}" destId="{23257BD3-DCB0-4EDF-A40F-B69FDA3A20F0}" srcOrd="0" destOrd="1" presId="urn:microsoft.com/office/officeart/2005/8/layout/vList6"/>
    <dgm:cxn modelId="{857760DC-B7B9-4331-B875-5C2B9F4829F3}" srcId="{5998521D-03A4-47A8-98F4-A553A8E31990}" destId="{CC2233F1-F8D4-44AA-9B55-BE6007A15CD0}" srcOrd="1" destOrd="0" parTransId="{B5561A7C-7804-492A-AA68-80E2D6BE792A}" sibTransId="{024A4C06-A495-43AD-91FA-B0E200E393D7}"/>
    <dgm:cxn modelId="{3E48EF09-437D-446E-A970-217C0D0BA4CF}" type="presParOf" srcId="{25FF84DA-3CA9-40A4-827F-28DE1CB59EE1}" destId="{B8B090A3-E88F-4A1B-B168-3D7205C67791}" srcOrd="0" destOrd="0" presId="urn:microsoft.com/office/officeart/2005/8/layout/vList6"/>
    <dgm:cxn modelId="{18C04E23-C65D-41F5-AE3B-E3DCA79338E3}" type="presParOf" srcId="{B8B090A3-E88F-4A1B-B168-3D7205C67791}" destId="{C8A988F9-3EE2-47FA-BB40-0EF3EB0DCB34}" srcOrd="0" destOrd="0" presId="urn:microsoft.com/office/officeart/2005/8/layout/vList6"/>
    <dgm:cxn modelId="{1C5AA648-96C1-4065-A8C6-E0BEBFA86872}" type="presParOf" srcId="{B8B090A3-E88F-4A1B-B168-3D7205C67791}" destId="{CB2B669F-F324-4EA3-A0D9-D8048D903550}" srcOrd="1" destOrd="0" presId="urn:microsoft.com/office/officeart/2005/8/layout/vList6"/>
    <dgm:cxn modelId="{7F5CFF5A-32E6-4FE8-A9DD-58F908BED5D3}" type="presParOf" srcId="{25FF84DA-3CA9-40A4-827F-28DE1CB59EE1}" destId="{65D9AC22-E133-44A5-967B-558DC0F7CF30}" srcOrd="1" destOrd="0" presId="urn:microsoft.com/office/officeart/2005/8/layout/vList6"/>
    <dgm:cxn modelId="{ADBC6371-EAB4-412A-A0EC-1A49D2F5DC6A}" type="presParOf" srcId="{25FF84DA-3CA9-40A4-827F-28DE1CB59EE1}" destId="{5523857E-907B-40D6-8523-9FCC8CB4BA9B}" srcOrd="2" destOrd="0" presId="urn:microsoft.com/office/officeart/2005/8/layout/vList6"/>
    <dgm:cxn modelId="{5C6EE39D-4ADB-458F-9D71-4BFF62B864B4}" type="presParOf" srcId="{5523857E-907B-40D6-8523-9FCC8CB4BA9B}" destId="{454EF7FB-7E15-4C5E-B097-A077422D5E3D}" srcOrd="0" destOrd="0" presId="urn:microsoft.com/office/officeart/2005/8/layout/vList6"/>
    <dgm:cxn modelId="{CE36095D-4AC6-4EB2-92A7-7BC574E90459}" type="presParOf" srcId="{5523857E-907B-40D6-8523-9FCC8CB4BA9B}" destId="{23257BD3-DCB0-4EDF-A40F-B69FDA3A20F0}" srcOrd="1" destOrd="0" presId="urn:microsoft.com/office/officeart/2005/8/layout/vList6"/>
    <dgm:cxn modelId="{40B6E552-4A43-4CEE-A65A-E4FAC8D4ABA3}" type="presParOf" srcId="{25FF84DA-3CA9-40A4-827F-28DE1CB59EE1}" destId="{B01471AD-12D4-474D-A69C-E584DCE30CF1}" srcOrd="3" destOrd="0" presId="urn:microsoft.com/office/officeart/2005/8/layout/vList6"/>
    <dgm:cxn modelId="{17D0A7E5-0563-43C0-AAC6-8C5516E0E9BA}" type="presParOf" srcId="{25FF84DA-3CA9-40A4-827F-28DE1CB59EE1}" destId="{4D2829DE-90A2-4792-A795-7F9ADB8D98EA}" srcOrd="4" destOrd="0" presId="urn:microsoft.com/office/officeart/2005/8/layout/vList6"/>
    <dgm:cxn modelId="{20E31FEB-A7E8-459A-A850-9178C857D52B}" type="presParOf" srcId="{4D2829DE-90A2-4792-A795-7F9ADB8D98EA}" destId="{1FE84986-B0D6-4054-9487-E6D411A7E0AF}" srcOrd="0" destOrd="0" presId="urn:microsoft.com/office/officeart/2005/8/layout/vList6"/>
    <dgm:cxn modelId="{988D6285-08E3-4870-A56E-6E0248A2E057}" type="presParOf" srcId="{4D2829DE-90A2-4792-A795-7F9ADB8D98EA}" destId="{F5748427-A1F7-41B5-8177-E8673E635E6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6646A6-108A-455C-BB6F-088D27C9635E}" type="doc">
      <dgm:prSet loTypeId="urn:microsoft.com/office/officeart/2005/8/layout/matrix3" loCatId="matrix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22665BDD-1062-4F4B-9CD0-6152AADF1761}">
      <dgm:prSet phldrT="[Text]" custT="1"/>
      <dgm:spPr/>
      <dgm:t>
        <a:bodyPr/>
        <a:lstStyle/>
        <a:p>
          <a:r>
            <a:rPr lang="cs-CZ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Podpora prodeje</a:t>
          </a:r>
          <a:endParaRPr lang="cs-CZ" sz="2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Patří zde aktivity, které nějakým způsobem zvýhodňují zákazníky: zboží zdarma, slevy, soutěže, bonusy, odměny apod.</a:t>
          </a:r>
          <a:endParaRPr lang="cs-CZ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408FD17-133B-46B2-B875-1D92E4239522}" type="parTrans" cxnId="{AC1B9A70-BC01-4510-9941-4849ACB2C25C}">
      <dgm:prSet/>
      <dgm:spPr/>
      <dgm:t>
        <a:bodyPr/>
        <a:lstStyle/>
        <a:p>
          <a:endParaRPr lang="cs-CZ"/>
        </a:p>
      </dgm:t>
    </dgm:pt>
    <dgm:pt modelId="{ABA02028-01DF-48CA-9EC1-9099030BEF31}" type="sibTrans" cxnId="{AC1B9A70-BC01-4510-9941-4849ACB2C25C}">
      <dgm:prSet/>
      <dgm:spPr/>
      <dgm:t>
        <a:bodyPr/>
        <a:lstStyle/>
        <a:p>
          <a:endParaRPr lang="cs-CZ"/>
        </a:p>
      </dgm:t>
    </dgm:pt>
    <dgm:pt modelId="{5A5E15B7-10FF-466D-9F46-CE0292DF2847}">
      <dgm:prSet phldrT="[Text]" custT="1"/>
      <dgm:spPr/>
      <dgm:t>
        <a:bodyPr/>
        <a:lstStyle/>
        <a:p>
          <a:endParaRPr lang="cs-CZ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endParaRPr lang="cs-CZ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r>
            <a:rPr lang="cs-CZ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Styk s veřejností</a:t>
          </a:r>
          <a:endParaRPr lang="cs-CZ" sz="2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Ve větších provozovnách zajišťují samostatná oddělení Public relations, patří zde: budování </a:t>
          </a:r>
          <a:b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 udržování image, řešení problémů a otázek, ovlivňování spotřebitelů apod.</a:t>
          </a:r>
        </a:p>
        <a:p>
          <a:endParaRPr lang="cs-CZ" sz="1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endParaRPr lang="cs-CZ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743354F-AE08-469D-B1BD-0D937E3541E9}" type="parTrans" cxnId="{C7870A29-2150-4048-B684-E883A1C37678}">
      <dgm:prSet/>
      <dgm:spPr/>
      <dgm:t>
        <a:bodyPr/>
        <a:lstStyle/>
        <a:p>
          <a:endParaRPr lang="cs-CZ"/>
        </a:p>
      </dgm:t>
    </dgm:pt>
    <dgm:pt modelId="{CE369141-90E0-46B2-8AAC-8BC54C45E058}" type="sibTrans" cxnId="{C7870A29-2150-4048-B684-E883A1C37678}">
      <dgm:prSet/>
      <dgm:spPr/>
      <dgm:t>
        <a:bodyPr/>
        <a:lstStyle/>
        <a:p>
          <a:endParaRPr lang="cs-CZ"/>
        </a:p>
      </dgm:t>
    </dgm:pt>
    <dgm:pt modelId="{997FD6E0-47DA-446D-B367-FB1B54D518F0}">
      <dgm:prSet phldrT="[Text]" custT="1"/>
      <dgm:spPr/>
      <dgm:t>
        <a:bodyPr/>
        <a:lstStyle/>
        <a:p>
          <a:r>
            <a:rPr lang="cs-CZ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Ústní podání</a:t>
          </a:r>
          <a:endParaRPr lang="cs-CZ" sz="2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Zákazník má určitá očekávání. Jakmile se rozhodne ke koupi, začíná komunikace mezi poskytovatelem služby </a:t>
          </a:r>
          <a:b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a zákazníkem. Na základě svých zkušeností z celého průběhu prodeje služby zákazník dále šíří pozitivní nebo negativní hodnocení.</a:t>
          </a:r>
          <a:endParaRPr lang="cs-CZ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470279A-963B-444E-B3B1-4A40062E5BB5}" type="parTrans" cxnId="{76BC6666-E87F-4358-93E0-CE3A1D8329CC}">
      <dgm:prSet/>
      <dgm:spPr/>
      <dgm:t>
        <a:bodyPr/>
        <a:lstStyle/>
        <a:p>
          <a:endParaRPr lang="cs-CZ"/>
        </a:p>
      </dgm:t>
    </dgm:pt>
    <dgm:pt modelId="{62EBD997-CDC4-45AB-846A-0A3223CE7EC7}" type="sibTrans" cxnId="{76BC6666-E87F-4358-93E0-CE3A1D8329CC}">
      <dgm:prSet/>
      <dgm:spPr/>
      <dgm:t>
        <a:bodyPr/>
        <a:lstStyle/>
        <a:p>
          <a:endParaRPr lang="cs-CZ"/>
        </a:p>
      </dgm:t>
    </dgm:pt>
    <dgm:pt modelId="{35386E24-6CE6-4C1A-AC0E-A6AEFDF3AF1D}">
      <dgm:prSet phldrT="[Text]" custT="1"/>
      <dgm:spPr/>
      <dgm:t>
        <a:bodyPr/>
        <a:lstStyle/>
        <a:p>
          <a:r>
            <a:rPr lang="cs-CZ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Přímý marketing</a:t>
          </a:r>
          <a:endParaRPr lang="cs-CZ" sz="2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  <a:p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V našich podmínkách např. objednávka poštou, telemarketing, donáška </a:t>
          </a:r>
          <a:b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</a:br>
          <a:r>
            <a:rPr lang="cs-CZ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do domu apod.</a:t>
          </a:r>
        </a:p>
        <a:p>
          <a:endParaRPr lang="cs-CZ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86E15AC-E29D-481E-8E9B-5744B13CBE10}" type="parTrans" cxnId="{AFD01096-DD83-469F-8900-736E3E660C9D}">
      <dgm:prSet/>
      <dgm:spPr/>
      <dgm:t>
        <a:bodyPr/>
        <a:lstStyle/>
        <a:p>
          <a:endParaRPr lang="cs-CZ"/>
        </a:p>
      </dgm:t>
    </dgm:pt>
    <dgm:pt modelId="{07A355CD-05CF-4771-97C9-3599F602EC2E}" type="sibTrans" cxnId="{AFD01096-DD83-469F-8900-736E3E660C9D}">
      <dgm:prSet/>
      <dgm:spPr/>
      <dgm:t>
        <a:bodyPr/>
        <a:lstStyle/>
        <a:p>
          <a:endParaRPr lang="cs-CZ"/>
        </a:p>
      </dgm:t>
    </dgm:pt>
    <dgm:pt modelId="{BDAD1F9A-90F5-4C61-9351-B87E7856EFDE}" type="pres">
      <dgm:prSet presAssocID="{B26646A6-108A-455C-BB6F-088D27C9635E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14ED012-09C5-48DA-B41B-61D37CE13BFF}" type="pres">
      <dgm:prSet presAssocID="{B26646A6-108A-455C-BB6F-088D27C9635E}" presName="diamond" presStyleLbl="bgShp" presStyleIdx="0" presStyleCnt="1"/>
      <dgm:spPr/>
    </dgm:pt>
    <dgm:pt modelId="{872BE1CE-D258-4AFE-BACC-08580E0697C6}" type="pres">
      <dgm:prSet presAssocID="{B26646A6-108A-455C-BB6F-088D27C9635E}" presName="quad1" presStyleLbl="node1" presStyleIdx="0" presStyleCnt="4" custScaleX="174498" custScaleY="81613" custLinFactNeighborX="-36978" custLinFactNeighborY="-5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10DF664-A8D3-440F-B4A9-87299724C52A}" type="pres">
      <dgm:prSet presAssocID="{B26646A6-108A-455C-BB6F-088D27C9635E}" presName="quad2" presStyleLbl="node1" presStyleIdx="1" presStyleCnt="4" custScaleX="162420" custScaleY="116464" custLinFactNeighborX="33792" custLinFactNeighborY="1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B650EF-66C5-4590-A31C-85E6697825E2}" type="pres">
      <dgm:prSet presAssocID="{B26646A6-108A-455C-BB6F-088D27C9635E}" presName="quad3" presStyleLbl="node1" presStyleIdx="2" presStyleCnt="4" custScaleX="174849" custScaleY="135294" custLinFactNeighborX="-34036" custLinFactNeighborY="-27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0A01303-399F-4880-B9FF-1DD8D0D64E4A}" type="pres">
      <dgm:prSet presAssocID="{B26646A6-108A-455C-BB6F-088D27C9635E}" presName="quad4" presStyleLbl="node1" presStyleIdx="3" presStyleCnt="4" custScaleX="159913" custScaleY="111162" custLinFactNeighborX="32451" custLinFactNeighborY="92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7A687C9-5D44-422E-9B13-8FC8B21B6796}" type="presOf" srcId="{997FD6E0-47DA-446D-B367-FB1B54D518F0}" destId="{98B650EF-66C5-4590-A31C-85E6697825E2}" srcOrd="0" destOrd="0" presId="urn:microsoft.com/office/officeart/2005/8/layout/matrix3"/>
    <dgm:cxn modelId="{AC1B9A70-BC01-4510-9941-4849ACB2C25C}" srcId="{B26646A6-108A-455C-BB6F-088D27C9635E}" destId="{22665BDD-1062-4F4B-9CD0-6152AADF1761}" srcOrd="0" destOrd="0" parTransId="{5408FD17-133B-46B2-B875-1D92E4239522}" sibTransId="{ABA02028-01DF-48CA-9EC1-9099030BEF31}"/>
    <dgm:cxn modelId="{C7870A29-2150-4048-B684-E883A1C37678}" srcId="{B26646A6-108A-455C-BB6F-088D27C9635E}" destId="{5A5E15B7-10FF-466D-9F46-CE0292DF2847}" srcOrd="1" destOrd="0" parTransId="{0743354F-AE08-469D-B1BD-0D937E3541E9}" sibTransId="{CE369141-90E0-46B2-8AAC-8BC54C45E058}"/>
    <dgm:cxn modelId="{76BC6666-E87F-4358-93E0-CE3A1D8329CC}" srcId="{B26646A6-108A-455C-BB6F-088D27C9635E}" destId="{997FD6E0-47DA-446D-B367-FB1B54D518F0}" srcOrd="2" destOrd="0" parTransId="{2470279A-963B-444E-B3B1-4A40062E5BB5}" sibTransId="{62EBD997-CDC4-45AB-846A-0A3223CE7EC7}"/>
    <dgm:cxn modelId="{AFD01096-DD83-469F-8900-736E3E660C9D}" srcId="{B26646A6-108A-455C-BB6F-088D27C9635E}" destId="{35386E24-6CE6-4C1A-AC0E-A6AEFDF3AF1D}" srcOrd="3" destOrd="0" parTransId="{786E15AC-E29D-481E-8E9B-5744B13CBE10}" sibTransId="{07A355CD-05CF-4771-97C9-3599F602EC2E}"/>
    <dgm:cxn modelId="{FE0E1381-12BE-48E0-A0A7-029A309F4A33}" type="presOf" srcId="{B26646A6-108A-455C-BB6F-088D27C9635E}" destId="{BDAD1F9A-90F5-4C61-9351-B87E7856EFDE}" srcOrd="0" destOrd="0" presId="urn:microsoft.com/office/officeart/2005/8/layout/matrix3"/>
    <dgm:cxn modelId="{1DF52DB2-4232-4F50-A8A1-F9B2F66A76C6}" type="presOf" srcId="{35386E24-6CE6-4C1A-AC0E-A6AEFDF3AF1D}" destId="{A0A01303-399F-4880-B9FF-1DD8D0D64E4A}" srcOrd="0" destOrd="0" presId="urn:microsoft.com/office/officeart/2005/8/layout/matrix3"/>
    <dgm:cxn modelId="{295E2DD4-B338-4BC8-8621-942F4FD25F8B}" type="presOf" srcId="{22665BDD-1062-4F4B-9CD0-6152AADF1761}" destId="{872BE1CE-D258-4AFE-BACC-08580E0697C6}" srcOrd="0" destOrd="0" presId="urn:microsoft.com/office/officeart/2005/8/layout/matrix3"/>
    <dgm:cxn modelId="{5EE09F2A-84B8-448C-B7F9-93E68F7C6236}" type="presOf" srcId="{5A5E15B7-10FF-466D-9F46-CE0292DF2847}" destId="{310DF664-A8D3-440F-B4A9-87299724C52A}" srcOrd="0" destOrd="0" presId="urn:microsoft.com/office/officeart/2005/8/layout/matrix3"/>
    <dgm:cxn modelId="{AC322372-163F-4D21-A65E-C49DA5787BB6}" type="presParOf" srcId="{BDAD1F9A-90F5-4C61-9351-B87E7856EFDE}" destId="{014ED012-09C5-48DA-B41B-61D37CE13BFF}" srcOrd="0" destOrd="0" presId="urn:microsoft.com/office/officeart/2005/8/layout/matrix3"/>
    <dgm:cxn modelId="{D875D245-B0A2-4516-8CD1-06002A60AB31}" type="presParOf" srcId="{BDAD1F9A-90F5-4C61-9351-B87E7856EFDE}" destId="{872BE1CE-D258-4AFE-BACC-08580E0697C6}" srcOrd="1" destOrd="0" presId="urn:microsoft.com/office/officeart/2005/8/layout/matrix3"/>
    <dgm:cxn modelId="{9DC80A64-1433-4F10-B09B-92A31F1EF7EA}" type="presParOf" srcId="{BDAD1F9A-90F5-4C61-9351-B87E7856EFDE}" destId="{310DF664-A8D3-440F-B4A9-87299724C52A}" srcOrd="2" destOrd="0" presId="urn:microsoft.com/office/officeart/2005/8/layout/matrix3"/>
    <dgm:cxn modelId="{4FB917FB-A065-4EDA-A9BD-7493D106B3FD}" type="presParOf" srcId="{BDAD1F9A-90F5-4C61-9351-B87E7856EFDE}" destId="{98B650EF-66C5-4590-A31C-85E6697825E2}" srcOrd="3" destOrd="0" presId="urn:microsoft.com/office/officeart/2005/8/layout/matrix3"/>
    <dgm:cxn modelId="{DDFD8DE0-616C-431F-B028-B36E2EE2F163}" type="presParOf" srcId="{BDAD1F9A-90F5-4C61-9351-B87E7856EFDE}" destId="{A0A01303-399F-4880-B9FF-1DD8D0D64E4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//upload.wikimedia.org/wikipedia/commons/a/a4/SWOT_cs.sv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757572"/>
              </p:ext>
            </p:extLst>
          </p:nvPr>
        </p:nvGraphicFramePr>
        <p:xfrm>
          <a:off x="819150" y="1044575"/>
          <a:ext cx="6888163" cy="533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Dokument" r:id="rId4" imgW="6076284" imgH="4717752" progId="Word.Document.12">
                  <p:embed/>
                </p:oleObj>
              </mc:Choice>
              <mc:Fallback>
                <p:oleObj name="Dokument" r:id="rId4" imgW="6076284" imgH="4717752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1044575"/>
                        <a:ext cx="6888163" cy="533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56930"/>
            <a:ext cx="9036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Nástroje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marketingu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49477432"/>
              </p:ext>
            </p:extLst>
          </p:nvPr>
        </p:nvGraphicFramePr>
        <p:xfrm>
          <a:off x="8630" y="620688"/>
          <a:ext cx="9036496" cy="6120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215858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14ED012-09C5-48DA-B41B-61D37CE13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graphicEl>
                                              <a:dgm id="{014ED012-09C5-48DA-B41B-61D37CE13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graphicEl>
                                              <a:dgm id="{014ED012-09C5-48DA-B41B-61D37CE13B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2BE1CE-D258-4AFE-BACC-08580E069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872BE1CE-D258-4AFE-BACC-08580E069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872BE1CE-D258-4AFE-BACC-08580E069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10DF664-A8D3-440F-B4A9-87299724C5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graphicEl>
                                              <a:dgm id="{310DF664-A8D3-440F-B4A9-87299724C5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310DF664-A8D3-440F-B4A9-87299724C5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B650EF-66C5-4590-A31C-85E669782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98B650EF-66C5-4590-A31C-85E669782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98B650EF-66C5-4590-A31C-85E6697825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0A01303-399F-4880-B9FF-1DD8D0D64E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A0A01303-399F-4880-B9FF-1DD8D0D64E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A0A01303-399F-4880-B9FF-1DD8D0D64E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rozumíte pod pojmem marketing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 hotelovém a restauračním provozu?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jsou fáze tvorby marketingové strategie?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rozdíly existují mezi marketingem výrobků a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marketingem služeb?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nástroje marketingu znáte?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3871" y="404664"/>
            <a:ext cx="90364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Marketingová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koncepce každého zařízení poskytujícího služby by měla řešit tyto oblasti: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Vymezení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situace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trhu: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polohu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vybavenost a další specifické nabídky pro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určitou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skupinu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zákazníků.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Strategie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orientace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nabídka: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stanovení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portfolia nabízených služeb, jejich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propagace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prodej.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Analýza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svých slabých a silných stránek, příležitostí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ohrožení.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nalýza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konkurence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trhu: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konkurence, výhody a nevýhody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konkurence.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928620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3871" y="188640"/>
            <a:ext cx="9036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optávka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trendy,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inovace: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následně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přizpůsobení nabídky, zavedení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novinek.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6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Budování značky.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Orientace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název, řetězec,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zaměření.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Minimalizace nákladů.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Zavedení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moderních technologií,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postupů.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Analýza tržeb.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Školení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všech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zaměstnanců.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96" y="4869160"/>
            <a:ext cx="10795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20982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cs-CZ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arketing v hotelovém </a:t>
            </a:r>
            <a:br>
              <a:rPr lang="cs-CZ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restauračním provozu</a:t>
            </a:r>
            <a:endParaRPr lang="cs-CZ" sz="54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4" name="Picture 4" descr="C:\Users\ucitel\AppData\Local\Microsoft\Windows\Temporary Internet Files\Content.IE5\05C0PUZC\MC90039099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64904"/>
            <a:ext cx="3250425" cy="302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2420888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hotelnictví, turismu a restauračním podnikání se stává jednou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nejdůležitějších řídících činností.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restauračním a hotelovém provozu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stále převládá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každodenní rozhodování (operativní řízení) před plánováním a myšlením dopředu (strategický marketing). </a:t>
            </a:r>
          </a:p>
        </p:txBody>
      </p:sp>
      <p:sp>
        <p:nvSpPr>
          <p:cNvPr id="3" name="Obdélník 2"/>
          <p:cNvSpPr/>
          <p:nvPr/>
        </p:nvSpPr>
        <p:spPr>
          <a:xfrm>
            <a:off x="2051720" y="620688"/>
            <a:ext cx="4572000" cy="1569660"/>
          </a:xfrm>
          <a:prstGeom prst="rect">
            <a:avLst/>
          </a:prstGeom>
        </p:spPr>
        <p:txBody>
          <a:bodyPr>
            <a:prstTxWarp prst="textInflate">
              <a:avLst/>
            </a:prstTxWarp>
            <a:spAutoFit/>
          </a:bodyPr>
          <a:lstStyle/>
          <a:p>
            <a:pPr algn="ctr"/>
            <a:r>
              <a:rPr lang="cs-CZ" sz="3200" dirty="0">
                <a:solidFill>
                  <a:srgbClr val="C00000"/>
                </a:solidFill>
                <a:latin typeface="+mj-lt"/>
              </a:rPr>
              <a:t>Nejlepší marketing je ten, který za Vás dělají Vaši zákazníci. 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548680"/>
            <a:ext cx="8964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Vymezení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pojmu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Definice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marketingu není jednotná a existuje jich několik.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539552" y="3110156"/>
            <a:ext cx="7992888" cy="3088798"/>
          </a:xfrm>
          <a:prstGeom prst="rect">
            <a:avLst/>
          </a:prstGeom>
        </p:spPr>
        <p:txBody>
          <a:bodyPr>
            <a:prstTxWarp prst="textInflate">
              <a:avLst/>
            </a:prstTxWarp>
            <a:spAutoFit/>
          </a:bodyPr>
          <a:lstStyle/>
          <a:p>
            <a:pPr algn="ctr"/>
            <a:r>
              <a:rPr lang="cs-CZ" sz="3200" dirty="0">
                <a:solidFill>
                  <a:srgbClr val="C00000"/>
                </a:solidFill>
                <a:latin typeface="+mj-lt"/>
              </a:rPr>
              <a:t>„Marketing je řada aktivit zahrnujících tvorbu výrobků a služeb, podporu jejich existence </a:t>
            </a:r>
            <a:r>
              <a:rPr lang="cs-CZ" sz="3200" dirty="0" smtClean="0">
                <a:solidFill>
                  <a:srgbClr val="C00000"/>
                </a:solidFill>
                <a:latin typeface="+mj-lt"/>
              </a:rPr>
              <a:t/>
            </a:r>
            <a:br>
              <a:rPr lang="cs-CZ" sz="3200" dirty="0" smtClean="0">
                <a:solidFill>
                  <a:srgbClr val="C00000"/>
                </a:solidFill>
                <a:latin typeface="+mj-lt"/>
              </a:rPr>
            </a:br>
            <a:r>
              <a:rPr lang="cs-CZ" sz="3200" dirty="0" smtClean="0">
                <a:solidFill>
                  <a:srgbClr val="C00000"/>
                </a:solidFill>
                <a:latin typeface="+mj-lt"/>
              </a:rPr>
              <a:t>a </a:t>
            </a:r>
            <a:r>
              <a:rPr lang="cs-CZ" sz="3200" dirty="0">
                <a:solidFill>
                  <a:srgbClr val="C00000"/>
                </a:solidFill>
                <a:latin typeface="+mj-lt"/>
              </a:rPr>
              <a:t>vlastností a jejich fyzické zpřístupnění určeným cílovým nakupujícím“.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ucitel\AppData\Local\Microsoft\Windows\Temporary Internet Files\Content.IE5\UC6S5MKT\MC9000551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43043" y="116632"/>
            <a:ext cx="170732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3871" y="332656"/>
            <a:ext cx="90364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Podstata marketingu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Pojem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 vychází z anglického slova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„market“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=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trh - místo směny výrobku či služby za jiný výrobek, službu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(barterový obchod)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peníze.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soubor všech činností, které vedou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získání směny.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současné době, kdy na trhu nabídka jednoznačně převyšuje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poptávku, nabývá marketing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stále více na svém významu.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Marketing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podniku vytváří a aplikují všichni jeho zaměstnanci na všech pracovních pozicích. </a:t>
            </a:r>
          </a:p>
        </p:txBody>
      </p:sp>
    </p:spTree>
    <p:extLst>
      <p:ext uri="{BB962C8B-B14F-4D97-AF65-F5344CB8AC3E}">
        <p14:creationId xmlns:p14="http://schemas.microsoft.com/office/powerpoint/2010/main" val="193444875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3871" y="332656"/>
            <a:ext cx="90364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Rozdíly mezi marketingem služeb a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výrobků: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mají nehmatatelný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charakter,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nemohou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být vyráběny na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sklad,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jejich zajištění musí být vynaloženy náklady ještě dříve, než se služba poskytne (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jisté, zda bude o její poskytnutí zájem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 nemůže zákazník předem vyzkoušet,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zákazníkova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předchozí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zkušenost 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firmou nemusí být zárukou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kvality,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velmi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důležitý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 celý proces poskytování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 -  špatný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dojem z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procesu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vyvolat negativní reakci i na dobrý výsledek služby.</a:t>
            </a:r>
          </a:p>
        </p:txBody>
      </p:sp>
    </p:spTree>
    <p:extLst>
      <p:ext uri="{BB962C8B-B14F-4D97-AF65-F5344CB8AC3E}">
        <p14:creationId xmlns:p14="http://schemas.microsoft.com/office/powerpoint/2010/main" val="427695683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0032" y="16698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Tvorba marketingové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strategie: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to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proces, </a:t>
            </a:r>
            <a:r>
              <a:rPr lang="cs-CZ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který </a:t>
            </a:r>
            <a:r>
              <a:rPr lang="cs-CZ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sestává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těchto fází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86922492"/>
              </p:ext>
            </p:extLst>
          </p:nvPr>
        </p:nvGraphicFramePr>
        <p:xfrm>
          <a:off x="539552" y="1093916"/>
          <a:ext cx="8280920" cy="5647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398604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8A988F9-3EE2-47FA-BB40-0EF3EB0DCB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graphicEl>
                                              <a:dgm id="{C8A988F9-3EE2-47FA-BB40-0EF3EB0DCB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graphicEl>
                                              <a:dgm id="{C8A988F9-3EE2-47FA-BB40-0EF3EB0DCB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2B669F-F324-4EA3-A0D9-D8048D903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graphicEl>
                                              <a:dgm id="{CB2B669F-F324-4EA3-A0D9-D8048D903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graphicEl>
                                              <a:dgm id="{CB2B669F-F324-4EA3-A0D9-D8048D903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54EF7FB-7E15-4C5E-B097-A077422D5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graphicEl>
                                              <a:dgm id="{454EF7FB-7E15-4C5E-B097-A077422D5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graphicEl>
                                              <a:dgm id="{454EF7FB-7E15-4C5E-B097-A077422D5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3257BD3-DCB0-4EDF-A40F-B69FDA3A20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graphicEl>
                                              <a:dgm id="{23257BD3-DCB0-4EDF-A40F-B69FDA3A20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>
                                            <p:graphicEl>
                                              <a:dgm id="{23257BD3-DCB0-4EDF-A40F-B69FDA3A20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FE84986-B0D6-4054-9487-E6D411A7E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graphicEl>
                                              <a:dgm id="{1FE84986-B0D6-4054-9487-E6D411A7E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>
                                            <p:graphicEl>
                                              <a:dgm id="{1FE84986-B0D6-4054-9487-E6D411A7E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5748427-A1F7-41B5-8177-E8673E635E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>
                                            <p:graphicEl>
                                              <a:dgm id="{F5748427-A1F7-41B5-8177-E8673E635E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>
                                            <p:graphicEl>
                                              <a:dgm id="{F5748427-A1F7-41B5-8177-E8673E635E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7504" y="476672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SWOT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analýza: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její realizaci podnik provádí analýzu svých silných a slabých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stránek,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příležitostí a ohrožení – které porovnává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konkurencí a následně přijme určitá opatření. </a:t>
            </a:r>
          </a:p>
        </p:txBody>
      </p:sp>
      <p:pic>
        <p:nvPicPr>
          <p:cNvPr id="15365" name="Picture 5" descr="File:SWOT cs.sv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7"/>
          <a:stretch/>
        </p:blipFill>
        <p:spPr bwMode="auto">
          <a:xfrm>
            <a:off x="3707904" y="2848173"/>
            <a:ext cx="4305791" cy="424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84732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</TotalTime>
  <Words>446</Words>
  <Application>Microsoft Office PowerPoint</Application>
  <PresentationFormat>Předvádění na obrazovce (4:3)</PresentationFormat>
  <Paragraphs>70</Paragraphs>
  <Slides>13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Marketing v hotelovém  a restauračním provozu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142</cp:revision>
  <dcterms:created xsi:type="dcterms:W3CDTF">2012-09-28T12:14:55Z</dcterms:created>
  <dcterms:modified xsi:type="dcterms:W3CDTF">2013-05-30T07:40:47Z</dcterms:modified>
</cp:coreProperties>
</file>