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6" r:id="rId5"/>
    <p:sldId id="260" r:id="rId6"/>
    <p:sldId id="261" r:id="rId7"/>
    <p:sldId id="262" r:id="rId8"/>
    <p:sldId id="263" r:id="rId9"/>
    <p:sldId id="265" r:id="rId10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C28E5-BAD0-4747-8D41-3F1CB807D86A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9B10C-9D1B-45FE-BC84-3064D230719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73027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7273B-2850-4AC1-B776-00006BA02428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AF8FF-F508-442C-BB8D-1D756355443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40864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3822D-8062-4A64-B995-A7C7EF47319C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E2D67-F446-4179-A37A-77C2AB63CE3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69226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612D5-00F5-4D0B-B2A8-318A770D661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311A6-5054-4B9B-82A7-62FCA160E9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63878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663B8-3E8C-4146-AD5D-6C704AFDF50D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89771-A87D-4FC6-A081-ECD7B7204A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1521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252F8-ACC3-4448-8D75-209BEE23137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0A9CE-A88F-4E17-BEA2-9FC4C24F63C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3133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D36DF-30DB-4FCE-9148-C18976919A44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BDD53-DB33-40D3-8FB2-8A32FDEC794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21707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DF2E9-77B5-46DC-AA56-9D3338483CC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5B507-C630-41D4-A5C5-AD9A4A1D0D4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4255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6B2FB-DD2C-4CB0-BF1F-CE17B7799CD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A5A5D-D405-4783-ACFC-4ED62BC3C74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6055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9AC0C-C351-4F68-89E4-7A3DDD60652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E391A-AD8F-4943-A4D8-10906ABABD9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50577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10672234" y="5359401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11541-7069-404F-BF5D-A36A864496D6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B40E8A-B286-4329-8207-FDBC3ECABC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1593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609600" y="1935164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326998-10D0-4D34-878E-38A34178904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2C4BAD-8948-4A80-9AC1-BEC7599E618D}" type="slidenum"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25399" y="203200"/>
            <a:ext cx="12240684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3121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package" Target="../embeddings/Dokument_aplikace_Microsoft_Word1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939001"/>
              </p:ext>
            </p:extLst>
          </p:nvPr>
        </p:nvGraphicFramePr>
        <p:xfrm>
          <a:off x="2533650" y="1046163"/>
          <a:ext cx="7431088" cy="540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Dokument" r:id="rId4" imgW="6308869" imgH="4572694" progId="Word.Document.12">
                  <p:embed/>
                </p:oleObj>
              </mc:Choice>
              <mc:Fallback>
                <p:oleObj name="Dokument" r:id="rId4" imgW="6308869" imgH="457269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3650" y="1046163"/>
                        <a:ext cx="7431088" cy="5400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Obrázek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13060" y="898509"/>
            <a:ext cx="7229704" cy="6968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370" y="727441"/>
            <a:ext cx="4759048" cy="867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0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Energie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dirty="0"/>
              <a:t>Energie je skalární fyzikální veličina, která bývá charakterizována jako schopnost hmoty (látky nebo pole) konat práci. </a:t>
            </a:r>
            <a:endParaRPr lang="cs-CZ" dirty="0" smtClean="0"/>
          </a:p>
          <a:p>
            <a:pPr algn="just"/>
            <a:r>
              <a:rPr lang="cs-CZ" dirty="0" smtClean="0"/>
              <a:t>Energie </a:t>
            </a:r>
            <a:r>
              <a:rPr lang="cs-CZ" dirty="0"/>
              <a:t>je slovo vytvořené fyziky v polovině devatenáctého století, </a:t>
            </a:r>
            <a:r>
              <a:rPr lang="cs-CZ" dirty="0" smtClean="0"/>
              <a:t>             z </a:t>
            </a:r>
            <a:r>
              <a:rPr lang="cs-CZ" dirty="0"/>
              <a:t>řeckého </a:t>
            </a:r>
            <a:r>
              <a:rPr lang="cs-CZ" dirty="0" err="1">
                <a:solidFill>
                  <a:srgbClr val="FF0000"/>
                </a:solidFill>
              </a:rPr>
              <a:t>energeia</a:t>
            </a:r>
            <a:r>
              <a:rPr lang="cs-CZ" dirty="0"/>
              <a:t> (vůle, síla či schopnost k činům</a:t>
            </a:r>
            <a:r>
              <a:rPr lang="cs-CZ" dirty="0" smtClean="0"/>
              <a:t>).</a:t>
            </a:r>
          </a:p>
          <a:p>
            <a:pPr algn="just"/>
            <a:r>
              <a:rPr lang="cs-CZ" dirty="0" smtClean="0">
                <a:solidFill>
                  <a:srgbClr val="FF0000"/>
                </a:solidFill>
              </a:rPr>
              <a:t>Zákon </a:t>
            </a:r>
            <a:r>
              <a:rPr lang="cs-CZ" dirty="0">
                <a:solidFill>
                  <a:srgbClr val="FF0000"/>
                </a:solidFill>
              </a:rPr>
              <a:t>zachování energie </a:t>
            </a:r>
            <a:r>
              <a:rPr lang="cs-CZ" dirty="0"/>
              <a:t>říká, že energie se může měnit z jednoho druhu na jiný, nelze ji vytvořit ani zničit, v izolované soustavě však její celkové množství zůstává </a:t>
            </a:r>
            <a:r>
              <a:rPr lang="cs-CZ" dirty="0" smtClean="0"/>
              <a:t>stejné.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3666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prstClr val="black"/>
                </a:solidFill>
              </a:rPr>
              <a:t>Energie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dirty="0"/>
              <a:t>Pravděpodobně neznáme všechny možné formy energie. </a:t>
            </a:r>
            <a:endParaRPr lang="cs-CZ" dirty="0" smtClean="0"/>
          </a:p>
          <a:p>
            <a:pPr algn="just"/>
            <a:r>
              <a:rPr lang="cs-CZ" dirty="0" smtClean="0"/>
              <a:t>Předpokládá </a:t>
            </a:r>
            <a:r>
              <a:rPr lang="cs-CZ" dirty="0"/>
              <a:t>se, že většina vesmíru je tvořena dnes zcela neznámou formou hmoty, která nese přes </a:t>
            </a:r>
            <a:r>
              <a:rPr lang="cs-CZ" dirty="0" smtClean="0"/>
              <a:t>70 % </a:t>
            </a:r>
            <a:r>
              <a:rPr lang="cs-CZ" dirty="0"/>
              <a:t>energie a které se prozatím říká "temná energie". </a:t>
            </a: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3504" y="3365938"/>
            <a:ext cx="2938894" cy="2432188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1059873" y="6273225"/>
            <a:ext cx="95804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</a:pPr>
            <a:r>
              <a:rPr kumimoji="0" lang="cs-CZ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Obr. 1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– </a:t>
            </a:r>
            <a:r>
              <a:rPr kumimoji="0" lang="cs-CZ" sz="16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Simulace</a:t>
            </a:r>
            <a:r>
              <a:rPr kumimoji="0" lang="cs-CZ" sz="1600" b="0" i="1" u="none" strike="noStrike" kern="0" cap="none" spc="0" normalizeH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formace temné energie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cs-CZ" sz="16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- 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dostupný pod licencí GNU Free </a:t>
            </a:r>
            <a:r>
              <a:rPr kumimoji="0" lang="cs-CZ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Documentation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 </a:t>
            </a:r>
            <a:r>
              <a:rPr kumimoji="0" lang="cs-CZ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License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 na </a:t>
            </a:r>
            <a:r>
              <a:rPr lang="cs-CZ" sz="1600" kern="0" dirty="0">
                <a:solidFill>
                  <a:prstClr val="black"/>
                </a:solidFill>
                <a:latin typeface="Constantia"/>
              </a:rPr>
              <a:t>www: http://upload.wikimedia.org/wikipedia/commons/2/22/Large-scale_structure_formation.gif?uselang=cs</a:t>
            </a:r>
            <a:endParaRPr kumimoji="0" lang="cs-CZ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111416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prstClr val="black"/>
                </a:solidFill>
                <a:latin typeface="Constantia"/>
              </a:rPr>
              <a:t>Sluneční energie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600" y="1935164"/>
            <a:ext cx="10972800" cy="4775602"/>
          </a:xfrm>
        </p:spPr>
        <p:txBody>
          <a:bodyPr/>
          <a:lstStyle/>
          <a:p>
            <a:pPr algn="just"/>
            <a:r>
              <a:rPr lang="cs-CZ" sz="2400" dirty="0"/>
              <a:t>Sluneční energie (sluneční záření, solární radiace) představuje drtivou většinu energie, která se na Zemi nachází a využívá. </a:t>
            </a:r>
            <a:endParaRPr lang="cs-CZ" sz="2400" dirty="0" smtClean="0"/>
          </a:p>
          <a:p>
            <a:pPr algn="just"/>
            <a:r>
              <a:rPr lang="cs-CZ" sz="2400" dirty="0" smtClean="0"/>
              <a:t>Vzniká </a:t>
            </a:r>
            <a:r>
              <a:rPr lang="cs-CZ" sz="2400" dirty="0"/>
              <a:t>jadernými přeměnami v nitru Slunce. </a:t>
            </a:r>
            <a:endParaRPr lang="cs-CZ" sz="2400" dirty="0" smtClean="0"/>
          </a:p>
          <a:p>
            <a:pPr algn="just"/>
            <a:r>
              <a:rPr lang="cs-CZ" sz="2400" dirty="0" smtClean="0"/>
              <a:t>Vzhledem </a:t>
            </a:r>
            <a:r>
              <a:rPr lang="cs-CZ" sz="2400" dirty="0"/>
              <a:t>k tomu, že vyčerpání zásob vodíku na Slunci je očekáváno až </a:t>
            </a:r>
            <a:r>
              <a:rPr lang="cs-CZ" sz="2400" dirty="0" smtClean="0"/>
              <a:t>               v </a:t>
            </a:r>
            <a:r>
              <a:rPr lang="cs-CZ" sz="2400" dirty="0"/>
              <a:t>řádu miliard let, je tento zdroj energie označován jako obnovitelný</a:t>
            </a:r>
            <a:r>
              <a:rPr lang="cs-CZ" sz="2400" dirty="0" smtClean="0"/>
              <a:t>.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 smtClean="0"/>
          </a:p>
          <a:p>
            <a:pPr marL="0" indent="0" algn="ctr">
              <a:buNone/>
            </a:pPr>
            <a:r>
              <a:rPr lang="cs-CZ" sz="1600" b="1" kern="0" dirty="0">
                <a:solidFill>
                  <a:prstClr val="black"/>
                </a:solidFill>
              </a:rPr>
              <a:t>Obr. </a:t>
            </a:r>
            <a:r>
              <a:rPr lang="cs-CZ" sz="1600" b="1" kern="0" dirty="0" smtClean="0">
                <a:solidFill>
                  <a:prstClr val="black"/>
                </a:solidFill>
              </a:rPr>
              <a:t>2</a:t>
            </a:r>
            <a:r>
              <a:rPr lang="cs-CZ" sz="1600" kern="0" dirty="0" smtClean="0">
                <a:solidFill>
                  <a:prstClr val="black"/>
                </a:solidFill>
              </a:rPr>
              <a:t> –</a:t>
            </a:r>
            <a:r>
              <a:rPr lang="cs-CZ" sz="1600" i="1" kern="0" dirty="0" smtClean="0">
                <a:solidFill>
                  <a:prstClr val="black"/>
                </a:solidFill>
              </a:rPr>
              <a:t>Sluneční energie - </a:t>
            </a:r>
            <a:r>
              <a:rPr lang="cs-CZ" sz="1600" kern="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kern="0" dirty="0" err="1">
                <a:solidFill>
                  <a:prstClr val="black"/>
                </a:solidFill>
              </a:rPr>
              <a:t>Documentation</a:t>
            </a:r>
            <a:r>
              <a:rPr lang="cs-CZ" sz="1600" kern="0" dirty="0">
                <a:solidFill>
                  <a:prstClr val="black"/>
                </a:solidFill>
              </a:rPr>
              <a:t> </a:t>
            </a:r>
            <a:r>
              <a:rPr lang="cs-CZ" sz="1600" kern="0" dirty="0" err="1">
                <a:solidFill>
                  <a:prstClr val="black"/>
                </a:solidFill>
              </a:rPr>
              <a:t>License</a:t>
            </a:r>
            <a:r>
              <a:rPr lang="cs-CZ" sz="1600" kern="0" dirty="0">
                <a:solidFill>
                  <a:prstClr val="black"/>
                </a:solidFill>
              </a:rPr>
              <a:t> na www: http://commons.wikimedia.org/wiki/File:Sun_in_X-Ray.png</a:t>
            </a:r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6031" y="3998147"/>
            <a:ext cx="3251499" cy="2356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3403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prstClr val="black"/>
                </a:solidFill>
              </a:rPr>
              <a:t>Energie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/>
            <a:r>
              <a:rPr lang="cs-CZ" sz="2600" dirty="0">
                <a:solidFill>
                  <a:prstClr val="black"/>
                </a:solidFill>
              </a:rPr>
              <a:t>Množství energie spotřebované za jednotku času udává veličina </a:t>
            </a:r>
            <a:r>
              <a:rPr lang="cs-CZ" sz="2600" dirty="0" smtClean="0">
                <a:solidFill>
                  <a:srgbClr val="FF0000"/>
                </a:solidFill>
              </a:rPr>
              <a:t>příkon</a:t>
            </a:r>
            <a:r>
              <a:rPr lang="cs-CZ" sz="2600" dirty="0" smtClean="0">
                <a:solidFill>
                  <a:prstClr val="black"/>
                </a:solidFill>
              </a:rPr>
              <a:t>.</a:t>
            </a:r>
          </a:p>
          <a:p>
            <a:pPr lvl="0" algn="just"/>
            <a:r>
              <a:rPr lang="cs-CZ" sz="2600" dirty="0">
                <a:solidFill>
                  <a:prstClr val="black"/>
                </a:solidFill>
              </a:rPr>
              <a:t>P</a:t>
            </a:r>
            <a:r>
              <a:rPr lang="cs-CZ" sz="2600" dirty="0" smtClean="0">
                <a:solidFill>
                  <a:prstClr val="black"/>
                </a:solidFill>
              </a:rPr>
              <a:t>oměr </a:t>
            </a:r>
            <a:r>
              <a:rPr lang="cs-CZ" sz="2600" dirty="0">
                <a:solidFill>
                  <a:prstClr val="black"/>
                </a:solidFill>
              </a:rPr>
              <a:t>vydané a dodané energie udává veličina </a:t>
            </a:r>
            <a:r>
              <a:rPr lang="cs-CZ" sz="2600" dirty="0">
                <a:solidFill>
                  <a:srgbClr val="FF0000"/>
                </a:solidFill>
              </a:rPr>
              <a:t>účinnost</a:t>
            </a:r>
            <a:r>
              <a:rPr lang="cs-CZ" sz="2600" dirty="0" smtClean="0">
                <a:solidFill>
                  <a:prstClr val="black"/>
                </a:solidFill>
              </a:rPr>
              <a:t>.</a:t>
            </a:r>
          </a:p>
          <a:p>
            <a:pPr lvl="0" algn="just"/>
            <a:r>
              <a:rPr lang="cs-CZ" sz="2600" dirty="0">
                <a:solidFill>
                  <a:prstClr val="black"/>
                </a:solidFill>
              </a:rPr>
              <a:t>Jako symbol energie se používá písmeno </a:t>
            </a:r>
            <a:r>
              <a:rPr lang="cs-CZ" sz="2600" dirty="0">
                <a:solidFill>
                  <a:srgbClr val="FF0000"/>
                </a:solidFill>
              </a:rPr>
              <a:t>E</a:t>
            </a:r>
            <a:r>
              <a:rPr lang="cs-CZ" sz="2600" dirty="0" smtClean="0">
                <a:solidFill>
                  <a:prstClr val="black"/>
                </a:solidFill>
              </a:rPr>
              <a:t>.</a:t>
            </a:r>
            <a:endParaRPr lang="cs-CZ" sz="2600" dirty="0">
              <a:solidFill>
                <a:prstClr val="black"/>
              </a:solidFill>
            </a:endParaRPr>
          </a:p>
          <a:p>
            <a:pPr lvl="0" algn="just"/>
            <a:r>
              <a:rPr lang="cs-CZ" sz="2600" dirty="0">
                <a:solidFill>
                  <a:prstClr val="black"/>
                </a:solidFill>
              </a:rPr>
              <a:t>Hlavní jednotka energie i práce v soustavě SI je </a:t>
            </a:r>
            <a:r>
              <a:rPr lang="cs-CZ" sz="2600" dirty="0">
                <a:solidFill>
                  <a:srgbClr val="FF0000"/>
                </a:solidFill>
              </a:rPr>
              <a:t>joule</a:t>
            </a:r>
            <a:r>
              <a:rPr lang="cs-CZ" sz="2600" dirty="0">
                <a:solidFill>
                  <a:prstClr val="black"/>
                </a:solidFill>
              </a:rPr>
              <a:t>, značka </a:t>
            </a:r>
            <a:r>
              <a:rPr lang="cs-CZ" sz="2600" dirty="0" smtClean="0">
                <a:solidFill>
                  <a:prstClr val="black"/>
                </a:solidFill>
              </a:rPr>
              <a:t>jednotky je </a:t>
            </a:r>
            <a:r>
              <a:rPr lang="cs-CZ" sz="2600" dirty="0">
                <a:solidFill>
                  <a:prstClr val="black"/>
                </a:solidFill>
              </a:rPr>
              <a:t>J. </a:t>
            </a:r>
            <a:endParaRPr lang="cs-CZ" sz="2600" dirty="0" smtClean="0">
              <a:solidFill>
                <a:prstClr val="black"/>
              </a:solidFill>
            </a:endParaRPr>
          </a:p>
          <a:p>
            <a:pPr lvl="0" algn="just"/>
            <a:r>
              <a:rPr lang="cs-CZ" sz="2600" dirty="0" smtClean="0">
                <a:solidFill>
                  <a:prstClr val="black"/>
                </a:solidFill>
              </a:rPr>
              <a:t>Je </a:t>
            </a:r>
            <a:r>
              <a:rPr lang="cs-CZ" sz="2600" dirty="0">
                <a:solidFill>
                  <a:prstClr val="black"/>
                </a:solidFill>
              </a:rPr>
              <a:t>definován jako práce, kterou vykoná síla 1 N působící po dráze 1 m.</a:t>
            </a:r>
          </a:p>
          <a:p>
            <a:pPr lvl="0"/>
            <a:endParaRPr lang="cs-CZ" dirty="0">
              <a:solidFill>
                <a:prstClr val="black"/>
              </a:solidFill>
            </a:endParaRP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9814" y="4345337"/>
            <a:ext cx="1232371" cy="1771073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1059873" y="6273225"/>
            <a:ext cx="95804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</a:pPr>
            <a:r>
              <a:rPr kumimoji="0" lang="cs-CZ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Obr. 3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– </a:t>
            </a:r>
            <a:r>
              <a:rPr lang="cs-CZ" sz="1600" i="1" dirty="0"/>
              <a:t>James </a:t>
            </a:r>
            <a:r>
              <a:rPr lang="cs-CZ" sz="1600" i="1" dirty="0" err="1"/>
              <a:t>Prescott</a:t>
            </a:r>
            <a:r>
              <a:rPr lang="cs-CZ" sz="1600" i="1" dirty="0"/>
              <a:t> </a:t>
            </a:r>
            <a:r>
              <a:rPr lang="cs-CZ" sz="1600" i="1" dirty="0" smtClean="0"/>
              <a:t>Joule </a:t>
            </a:r>
            <a:r>
              <a:rPr kumimoji="0" lang="cs-CZ" sz="16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- 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dostupný pod licencí GNU Free </a:t>
            </a:r>
            <a:r>
              <a:rPr kumimoji="0" lang="cs-CZ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Documentation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 </a:t>
            </a:r>
            <a:r>
              <a:rPr kumimoji="0" lang="cs-CZ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License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 na </a:t>
            </a:r>
            <a:r>
              <a:rPr lang="cs-CZ" sz="1600" kern="0" dirty="0">
                <a:solidFill>
                  <a:prstClr val="black"/>
                </a:solidFill>
                <a:latin typeface="Constantia"/>
              </a:rPr>
              <a:t>www: http://commons.wikimedia.org/wiki/File:Joule.jpg?uselang=cs</a:t>
            </a:r>
            <a:endParaRPr kumimoji="0" lang="cs-CZ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4166535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prstClr val="black"/>
                </a:solidFill>
              </a:rPr>
              <a:t>Energie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cs-CZ" dirty="0" smtClean="0"/>
              <a:t>V životě potřebujeme definovat spoustu energií, které nás obklopují (a za které v neposlední řadě i draze platíme). Uvedeme si stručný přehled jejich značení.</a:t>
            </a:r>
          </a:p>
          <a:p>
            <a:pPr algn="just"/>
            <a:r>
              <a:rPr lang="cs-CZ" dirty="0">
                <a:solidFill>
                  <a:srgbClr val="FF0000"/>
                </a:solidFill>
              </a:rPr>
              <a:t>K</a:t>
            </a:r>
            <a:r>
              <a:rPr lang="cs-CZ" dirty="0" smtClean="0">
                <a:solidFill>
                  <a:srgbClr val="FF0000"/>
                </a:solidFill>
              </a:rPr>
              <a:t>alorie</a:t>
            </a:r>
            <a:r>
              <a:rPr lang="cs-CZ" dirty="0" smtClean="0"/>
              <a:t> - (</a:t>
            </a:r>
            <a:r>
              <a:rPr lang="cs-CZ" dirty="0" err="1"/>
              <a:t>cal</a:t>
            </a:r>
            <a:r>
              <a:rPr lang="cs-CZ" dirty="0"/>
              <a:t>, rovná se 4,185 J) se používala </a:t>
            </a:r>
            <a:r>
              <a:rPr lang="cs-CZ" dirty="0" smtClean="0"/>
              <a:t>ve </a:t>
            </a:r>
            <a:r>
              <a:rPr lang="cs-CZ" dirty="0"/>
              <a:t>fyzice před zavedením metrické </a:t>
            </a:r>
            <a:r>
              <a:rPr lang="cs-CZ" dirty="0" smtClean="0"/>
              <a:t>jednotky.</a:t>
            </a:r>
            <a:endParaRPr lang="cs-CZ" dirty="0"/>
          </a:p>
          <a:p>
            <a:pPr algn="just"/>
            <a:r>
              <a:rPr lang="cs-CZ" dirty="0" smtClean="0">
                <a:solidFill>
                  <a:srgbClr val="FF0000"/>
                </a:solidFill>
              </a:rPr>
              <a:t>Kilokalorie</a:t>
            </a:r>
            <a:r>
              <a:rPr lang="cs-CZ" dirty="0" smtClean="0"/>
              <a:t> - (</a:t>
            </a:r>
            <a:r>
              <a:rPr lang="cs-CZ" dirty="0"/>
              <a:t>kcal, rovná se 4185 J, tedy zhruba množství energii potřebné pro ohřátí litru vody o jeden stupeň </a:t>
            </a:r>
            <a:r>
              <a:rPr lang="cs-CZ" dirty="0" smtClean="0"/>
              <a:t>Celsia) </a:t>
            </a:r>
            <a:r>
              <a:rPr lang="cs-CZ" dirty="0">
                <a:solidFill>
                  <a:srgbClr val="FF0000"/>
                </a:solidFill>
              </a:rPr>
              <a:t>se dodnes </a:t>
            </a:r>
            <a:r>
              <a:rPr lang="cs-CZ" dirty="0" smtClean="0"/>
              <a:t>občas </a:t>
            </a:r>
            <a:r>
              <a:rPr lang="cs-CZ" dirty="0">
                <a:solidFill>
                  <a:srgbClr val="FF0000"/>
                </a:solidFill>
              </a:rPr>
              <a:t>používá při výpočtu energetické hodnoty </a:t>
            </a:r>
            <a:r>
              <a:rPr lang="cs-CZ" dirty="0" smtClean="0">
                <a:solidFill>
                  <a:srgbClr val="FF0000"/>
                </a:solidFill>
              </a:rPr>
              <a:t>potravin</a:t>
            </a:r>
            <a:r>
              <a:rPr lang="cs-CZ" dirty="0" smtClean="0"/>
              <a:t>.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20620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Energie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just"/>
            <a:r>
              <a:rPr lang="cs-CZ" sz="2600" dirty="0" smtClean="0">
                <a:solidFill>
                  <a:srgbClr val="FF0000"/>
                </a:solidFill>
              </a:rPr>
              <a:t>Elektronvolt - </a:t>
            </a:r>
            <a:r>
              <a:rPr lang="cs-CZ" sz="2600" dirty="0" smtClean="0">
                <a:solidFill>
                  <a:prstClr val="black"/>
                </a:solidFill>
              </a:rPr>
              <a:t>(</a:t>
            </a:r>
            <a:r>
              <a:rPr lang="cs-CZ" sz="2600" dirty="0">
                <a:solidFill>
                  <a:prstClr val="black"/>
                </a:solidFill>
              </a:rPr>
              <a:t>eV, je to přibližně 1,602 × 10</a:t>
            </a:r>
            <a:r>
              <a:rPr lang="cs-CZ" sz="2600" baseline="30000" dirty="0">
                <a:solidFill>
                  <a:prstClr val="black"/>
                </a:solidFill>
              </a:rPr>
              <a:t>−19 </a:t>
            </a:r>
            <a:r>
              <a:rPr lang="cs-CZ" sz="2600" dirty="0">
                <a:solidFill>
                  <a:prstClr val="black"/>
                </a:solidFill>
              </a:rPr>
              <a:t>J, tedy energie, již elektron získá proběhnutím elektrického pole s potenciálem jednoho voltu), používá se především v částicové </a:t>
            </a:r>
            <a:r>
              <a:rPr lang="cs-CZ" sz="2600" dirty="0" smtClean="0">
                <a:solidFill>
                  <a:prstClr val="black"/>
                </a:solidFill>
              </a:rPr>
              <a:t>fyzice.</a:t>
            </a:r>
            <a:endParaRPr lang="cs-CZ" sz="2600" dirty="0">
              <a:solidFill>
                <a:prstClr val="black"/>
              </a:solidFill>
            </a:endParaRPr>
          </a:p>
          <a:p>
            <a:pPr lvl="0" algn="just"/>
            <a:r>
              <a:rPr lang="cs-CZ" sz="2600" dirty="0">
                <a:solidFill>
                  <a:srgbClr val="FF0000"/>
                </a:solidFill>
              </a:rPr>
              <a:t>Tuna měrného paliva </a:t>
            </a:r>
            <a:r>
              <a:rPr lang="cs-CZ" sz="2600" dirty="0">
                <a:solidFill>
                  <a:prstClr val="black"/>
                </a:solidFill>
              </a:rPr>
              <a:t>- používá se v </a:t>
            </a:r>
            <a:r>
              <a:rPr lang="cs-CZ" sz="2600" dirty="0" smtClean="0">
                <a:solidFill>
                  <a:prstClr val="black"/>
                </a:solidFill>
              </a:rPr>
              <a:t>energetice.</a:t>
            </a:r>
            <a:endParaRPr lang="cs-CZ" sz="2600" dirty="0">
              <a:solidFill>
                <a:prstClr val="black"/>
              </a:solidFill>
            </a:endParaRPr>
          </a:p>
          <a:p>
            <a:pPr lvl="0" algn="just"/>
            <a:r>
              <a:rPr lang="cs-CZ" sz="2600" dirty="0" smtClean="0">
                <a:solidFill>
                  <a:srgbClr val="FF0000"/>
                </a:solidFill>
              </a:rPr>
              <a:t>Kilowatthodina</a:t>
            </a:r>
            <a:r>
              <a:rPr lang="cs-CZ" sz="2600" dirty="0" smtClean="0">
                <a:solidFill>
                  <a:prstClr val="black"/>
                </a:solidFill>
              </a:rPr>
              <a:t> </a:t>
            </a:r>
            <a:r>
              <a:rPr lang="cs-CZ" sz="2600" dirty="0">
                <a:solidFill>
                  <a:prstClr val="black"/>
                </a:solidFill>
              </a:rPr>
              <a:t>- používá se v energetice a silové </a:t>
            </a:r>
            <a:r>
              <a:rPr lang="cs-CZ" sz="2600" dirty="0" smtClean="0">
                <a:solidFill>
                  <a:prstClr val="black"/>
                </a:solidFill>
              </a:rPr>
              <a:t>elektrotechnice.</a:t>
            </a:r>
            <a:endParaRPr lang="cs-CZ" sz="2600" dirty="0">
              <a:solidFill>
                <a:prstClr val="black"/>
              </a:solidFill>
            </a:endParaRPr>
          </a:p>
          <a:p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4926132" y="3451463"/>
            <a:ext cx="2047498" cy="3490054"/>
          </a:xfrm>
          <a:prstGeom prst="rect">
            <a:avLst/>
          </a:prstGeom>
        </p:spPr>
      </p:pic>
      <p:sp>
        <p:nvSpPr>
          <p:cNvPr id="6" name="Obdélník 5"/>
          <p:cNvSpPr/>
          <p:nvPr/>
        </p:nvSpPr>
        <p:spPr>
          <a:xfrm>
            <a:off x="1059873" y="6273225"/>
            <a:ext cx="95804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</a:pPr>
            <a:r>
              <a:rPr kumimoji="0" lang="cs-CZ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Obr. </a:t>
            </a:r>
            <a:r>
              <a:rPr lang="cs-CZ" sz="1600" b="1" kern="0" noProof="0" dirty="0">
                <a:solidFill>
                  <a:prstClr val="black"/>
                </a:solidFill>
              </a:rPr>
              <a:t>4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– </a:t>
            </a:r>
            <a:r>
              <a:rPr lang="cs-CZ" sz="1600" i="1" noProof="0" dirty="0" err="1" smtClean="0"/>
              <a:t>Multimetr</a:t>
            </a:r>
            <a:r>
              <a:rPr lang="cs-CZ" sz="1600" i="1" dirty="0" smtClean="0"/>
              <a:t> </a:t>
            </a:r>
            <a:r>
              <a:rPr kumimoji="0" lang="cs-CZ" sz="1600" b="0" i="1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- 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dostupný pod licencí GNU Free </a:t>
            </a:r>
            <a:r>
              <a:rPr kumimoji="0" lang="cs-CZ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Documentation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 </a:t>
            </a:r>
            <a:r>
              <a:rPr kumimoji="0" lang="cs-CZ" sz="1600" b="0" i="0" u="none" strike="noStrike" kern="0" cap="none" spc="0" normalizeH="0" baseline="0" noProof="0" dirty="0" err="1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License</a:t>
            </a:r>
            <a:r>
              <a:rPr kumimoji="0" lang="cs-CZ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onstantia"/>
              </a:rPr>
              <a:t> na </a:t>
            </a:r>
            <a:r>
              <a:rPr lang="cs-CZ" sz="1600" kern="0" dirty="0">
                <a:solidFill>
                  <a:prstClr val="black"/>
                </a:solidFill>
                <a:latin typeface="Constantia"/>
              </a:rPr>
              <a:t>www: http://commons.wikimedia.org/wiki/File:Multimeter_ut33c.JPG?uselang=cs</a:t>
            </a:r>
            <a:endParaRPr kumimoji="0" lang="cs-CZ" sz="2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onstantia"/>
            </a:endParaRPr>
          </a:p>
        </p:txBody>
      </p:sp>
    </p:spTree>
    <p:extLst>
      <p:ext uri="{BB962C8B-B14F-4D97-AF65-F5344CB8AC3E}">
        <p14:creationId xmlns:p14="http://schemas.microsoft.com/office/powerpoint/2010/main" val="37764296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Kontrolní otázky a úkoly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1. Definujte energii.</a:t>
            </a:r>
          </a:p>
          <a:p>
            <a:r>
              <a:rPr lang="cs-CZ" dirty="0" smtClean="0"/>
              <a:t>2. Co je podstatou „Zákona zachování energie“? Uveďte příklad.</a:t>
            </a:r>
          </a:p>
          <a:p>
            <a:r>
              <a:rPr lang="cs-CZ" dirty="0" smtClean="0"/>
              <a:t>3. Co je to příkon?</a:t>
            </a:r>
          </a:p>
          <a:p>
            <a:r>
              <a:rPr lang="cs-CZ" dirty="0" smtClean="0"/>
              <a:t>4. Co je to účinnost?</a:t>
            </a:r>
          </a:p>
          <a:p>
            <a:r>
              <a:rPr lang="cs-CZ" dirty="0" smtClean="0"/>
              <a:t>5. Jaký symbol se používá pro označení energie?</a:t>
            </a:r>
          </a:p>
          <a:p>
            <a:r>
              <a:rPr lang="cs-CZ" dirty="0" smtClean="0"/>
              <a:t>6. Jaká je hlavní jednotka energie v soustavě SI?</a:t>
            </a:r>
          </a:p>
          <a:p>
            <a:r>
              <a:rPr lang="cs-CZ" dirty="0" smtClean="0"/>
              <a:t>7. Jaké další jednotky energií znáš?</a:t>
            </a:r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852308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Odpovědi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1. e</a:t>
            </a:r>
            <a:r>
              <a:rPr lang="cs-CZ" dirty="0"/>
              <a:t>nergie </a:t>
            </a:r>
            <a:r>
              <a:rPr lang="cs-CZ" dirty="0" smtClean="0"/>
              <a:t>je schopnost </a:t>
            </a:r>
            <a:r>
              <a:rPr lang="cs-CZ" dirty="0"/>
              <a:t>hmoty (látky nebo pole) konat </a:t>
            </a:r>
            <a:r>
              <a:rPr lang="cs-CZ" dirty="0" smtClean="0"/>
              <a:t>práci</a:t>
            </a:r>
          </a:p>
          <a:p>
            <a:r>
              <a:rPr lang="cs-CZ" dirty="0" smtClean="0"/>
              <a:t>2. zákon </a:t>
            </a:r>
            <a:r>
              <a:rPr lang="cs-CZ" dirty="0"/>
              <a:t>zachování energie říká, že energie se může měnit z jednoho druhu na jiný, nelze ji vytvořit ani zničit, v izolované soustavě však její celkové </a:t>
            </a:r>
            <a:r>
              <a:rPr lang="cs-CZ" dirty="0" smtClean="0"/>
              <a:t>množství </a:t>
            </a:r>
            <a:r>
              <a:rPr lang="cs-CZ" dirty="0"/>
              <a:t>zůstává stejné</a:t>
            </a:r>
            <a:r>
              <a:rPr lang="cs-CZ" dirty="0" smtClean="0"/>
              <a:t> </a:t>
            </a:r>
          </a:p>
          <a:p>
            <a:r>
              <a:rPr lang="cs-CZ" dirty="0" smtClean="0"/>
              <a:t>3. </a:t>
            </a:r>
            <a:r>
              <a:rPr lang="cs-CZ" dirty="0" smtClean="0">
                <a:solidFill>
                  <a:prstClr val="black"/>
                </a:solidFill>
              </a:rPr>
              <a:t>množství </a:t>
            </a:r>
            <a:r>
              <a:rPr lang="cs-CZ" dirty="0">
                <a:solidFill>
                  <a:prstClr val="black"/>
                </a:solidFill>
              </a:rPr>
              <a:t>energie spotřebované za jednotku </a:t>
            </a:r>
            <a:r>
              <a:rPr lang="cs-CZ" dirty="0" smtClean="0">
                <a:solidFill>
                  <a:prstClr val="black"/>
                </a:solidFill>
              </a:rPr>
              <a:t>času</a:t>
            </a:r>
          </a:p>
          <a:p>
            <a:r>
              <a:rPr lang="cs-CZ" dirty="0" smtClean="0">
                <a:solidFill>
                  <a:prstClr val="black"/>
                </a:solidFill>
              </a:rPr>
              <a:t>4. poměr </a:t>
            </a:r>
            <a:r>
              <a:rPr lang="cs-CZ" dirty="0">
                <a:solidFill>
                  <a:prstClr val="black"/>
                </a:solidFill>
              </a:rPr>
              <a:t>vydané a dodané energie </a:t>
            </a:r>
            <a:endParaRPr lang="cs-CZ" dirty="0" smtClean="0">
              <a:solidFill>
                <a:prstClr val="black"/>
              </a:solidFill>
            </a:endParaRPr>
          </a:p>
          <a:p>
            <a:r>
              <a:rPr lang="cs-CZ" dirty="0" smtClean="0">
                <a:solidFill>
                  <a:prstClr val="black"/>
                </a:solidFill>
              </a:rPr>
              <a:t>5. E</a:t>
            </a:r>
          </a:p>
          <a:p>
            <a:r>
              <a:rPr lang="cs-CZ" dirty="0" smtClean="0">
                <a:solidFill>
                  <a:prstClr val="black"/>
                </a:solidFill>
              </a:rPr>
              <a:t>6. joule</a:t>
            </a:r>
          </a:p>
          <a:p>
            <a:r>
              <a:rPr lang="cs-CZ" dirty="0" smtClean="0">
                <a:solidFill>
                  <a:prstClr val="black"/>
                </a:solidFill>
              </a:rPr>
              <a:t>7. kalorie, </a:t>
            </a:r>
            <a:r>
              <a:rPr lang="cs-CZ" dirty="0" err="1" smtClean="0">
                <a:solidFill>
                  <a:prstClr val="black"/>
                </a:solidFill>
              </a:rPr>
              <a:t>elektrovolt</a:t>
            </a:r>
            <a:r>
              <a:rPr lang="cs-CZ" dirty="0" smtClean="0">
                <a:solidFill>
                  <a:prstClr val="black"/>
                </a:solidFill>
              </a:rPr>
              <a:t>, tuna měrného paliva, </a:t>
            </a:r>
            <a:r>
              <a:rPr lang="cs-CZ" dirty="0" err="1" smtClean="0">
                <a:solidFill>
                  <a:prstClr val="black"/>
                </a:solidFill>
              </a:rPr>
              <a:t>kilowathodina</a:t>
            </a:r>
            <a:endParaRPr lang="cs-CZ" dirty="0" smtClean="0">
              <a:solidFill>
                <a:prstClr val="black"/>
              </a:solidFill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068287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</TotalTime>
  <Words>593</Words>
  <Application>Microsoft Office PowerPoint</Application>
  <PresentationFormat>Širokoúhlá obrazovka</PresentationFormat>
  <Paragraphs>51</Paragraphs>
  <Slides>9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5" baseType="lpstr">
      <vt:lpstr>Arial</vt:lpstr>
      <vt:lpstr>Calibri</vt:lpstr>
      <vt:lpstr>Constantia</vt:lpstr>
      <vt:lpstr>Wingdings 2</vt:lpstr>
      <vt:lpstr>Tok</vt:lpstr>
      <vt:lpstr>Dokument</vt:lpstr>
      <vt:lpstr>Prezentace aplikace PowerPoint</vt:lpstr>
      <vt:lpstr>Energie</vt:lpstr>
      <vt:lpstr>Energie</vt:lpstr>
      <vt:lpstr>Sluneční energie</vt:lpstr>
      <vt:lpstr>Energie</vt:lpstr>
      <vt:lpstr>Energie</vt:lpstr>
      <vt:lpstr>Energie</vt:lpstr>
      <vt:lpstr>Kontrolní otázky a úkoly</vt:lpstr>
      <vt:lpstr>Odpovědi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radim.stepanek</dc:creator>
  <cp:lastModifiedBy>ucitel</cp:lastModifiedBy>
  <cp:revision>11</cp:revision>
  <dcterms:created xsi:type="dcterms:W3CDTF">2014-01-06T17:31:11Z</dcterms:created>
  <dcterms:modified xsi:type="dcterms:W3CDTF">2014-04-03T08:38:35Z</dcterms:modified>
</cp:coreProperties>
</file>