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86" d="100"/>
          <a:sy n="86" d="100"/>
        </p:scale>
        <p:origin x="114" y="3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2460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29858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16127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56421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96464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2625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971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6384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5057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4510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62273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9844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1253108"/>
              </p:ext>
            </p:extLst>
          </p:nvPr>
        </p:nvGraphicFramePr>
        <p:xfrm>
          <a:off x="2528888" y="1038225"/>
          <a:ext cx="6862762" cy="485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kument" r:id="rId4" imgW="6308869" imgH="4445814" progId="Word.Document.12">
                  <p:embed/>
                </p:oleObj>
              </mc:Choice>
              <mc:Fallback>
                <p:oleObj name="Dokument" r:id="rId4" imgW="6308869" imgH="444581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8888" y="1038225"/>
                        <a:ext cx="6862762" cy="485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4680" y="861508"/>
            <a:ext cx="6285144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6071" y="717913"/>
            <a:ext cx="4608396" cy="84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592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OPDOVĚDI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Pátá.</a:t>
            </a:r>
          </a:p>
          <a:p>
            <a:r>
              <a:rPr lang="cs-CZ" dirty="0"/>
              <a:t>Je největší.</a:t>
            </a:r>
          </a:p>
          <a:p>
            <a:r>
              <a:rPr lang="cs-CZ" dirty="0"/>
              <a:t>Vodík a Helium.</a:t>
            </a:r>
          </a:p>
          <a:p>
            <a:r>
              <a:rPr lang="cs-CZ" dirty="0"/>
              <a:t>Okolo planety obíhá přes 70 přirozených družic (měsíců).</a:t>
            </a:r>
          </a:p>
          <a:p>
            <a:r>
              <a:rPr lang="cs-CZ" dirty="0"/>
              <a:t>Ano, patří mezi nejjasnější objekty.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56284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Jupiter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/>
              <a:t>Jupiter je největší planeta sluneční soustavy, v pořadí pátá od Slunce</a:t>
            </a:r>
            <a:r>
              <a:rPr lang="cs-CZ" dirty="0" smtClean="0"/>
              <a:t>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+mj-lt"/>
              </a:rPr>
              <a:t>Jupiter ze sondy </a:t>
            </a:r>
            <a:r>
              <a:rPr lang="cs-CZ" sz="1600" i="1" dirty="0" err="1" smtClean="0">
                <a:latin typeface="+mj-lt"/>
              </a:rPr>
              <a:t>Voyager</a:t>
            </a:r>
            <a:r>
              <a:rPr lang="cs-CZ" sz="1600" i="1" dirty="0" smtClean="0">
                <a:latin typeface="+mj-lt"/>
              </a:rPr>
              <a:t> 1 </a:t>
            </a:r>
            <a:r>
              <a:rPr lang="cs-CZ" sz="1600" i="1" dirty="0" smtClean="0">
                <a:solidFill>
                  <a:prstClr val="black"/>
                </a:solidFill>
                <a:latin typeface="+mj-lt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http://commons.wikimedia.org/wiki/File:Jupiter.jpg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399" y="2514599"/>
            <a:ext cx="3216193" cy="346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006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Jupiter, Saturn, Uran a Neptun jsou označovány jako plynní obři či planety jupiterského typu. Jupiter má hmotnost přibližně jedné tisíciny Slunce, což je </a:t>
            </a:r>
            <a:r>
              <a:rPr lang="cs-CZ" sz="2400" dirty="0" smtClean="0"/>
              <a:t>dva </a:t>
            </a:r>
            <a:r>
              <a:rPr lang="cs-CZ" sz="2400" dirty="0"/>
              <a:t>a půl krát více než všechny ostatní planety s</a:t>
            </a:r>
            <a:r>
              <a:rPr lang="cs-CZ" sz="2400" dirty="0" smtClean="0"/>
              <a:t>luneční </a:t>
            </a:r>
            <a:r>
              <a:rPr lang="cs-CZ" sz="2400" dirty="0"/>
              <a:t>soustavy </a:t>
            </a:r>
            <a:r>
              <a:rPr lang="cs-CZ" sz="2400" dirty="0" smtClean="0"/>
              <a:t>dohromady.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plynní obři 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http://commons.wikimedia.org/wiki/File:Inclinazione_assiale_giganti_gassosi.jpg</a:t>
            </a: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 rotWithShape="1">
          <a:blip r:embed="rId2"/>
          <a:srcRect t="9605" r="1000" b="9302"/>
          <a:stretch/>
        </p:blipFill>
        <p:spPr>
          <a:xfrm>
            <a:off x="3222625" y="3163443"/>
            <a:ext cx="5746750" cy="2583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91806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Předpokládá </a:t>
            </a:r>
            <a:r>
              <a:rPr lang="cs-CZ" dirty="0"/>
              <a:t>se, že Jupiter je složen převážně z vodíku, hélia a organických </a:t>
            </a:r>
            <a:r>
              <a:rPr lang="cs-CZ" dirty="0" smtClean="0"/>
              <a:t>sloučenin.</a:t>
            </a:r>
          </a:p>
          <a:p>
            <a:pPr algn="just"/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Jupiter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http://commons.wikimedia.org/wiki/File:Jupiter_gany.jpg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4475" y="2628899"/>
            <a:ext cx="3005113" cy="3402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91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Jupiter byl prozkoumán několika automatickými sondami, nejčastěji na začátku programu Pioneer a programu </a:t>
            </a:r>
            <a:r>
              <a:rPr lang="cs-CZ" sz="2400" dirty="0" err="1"/>
              <a:t>Voyager</a:t>
            </a:r>
            <a:r>
              <a:rPr lang="cs-CZ" sz="2400" dirty="0"/>
              <a:t>, kdy všechny tyto sondy kolem planety proletěly</a:t>
            </a:r>
            <a:r>
              <a:rPr lang="cs-CZ" sz="2400" dirty="0" smtClean="0"/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2400" dirty="0" smtClean="0"/>
              <a:t> </a:t>
            </a: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Sonda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Voyager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1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http://commons.wikimedia.org/wiki/Voyager_1</a:t>
            </a:r>
            <a:endParaRPr lang="cs-CZ" sz="2400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t="16752" r="763" b="13983"/>
          <a:stretch/>
        </p:blipFill>
        <p:spPr>
          <a:xfrm>
            <a:off x="3095625" y="3060700"/>
            <a:ext cx="4956175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246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Později k Jupiteru zamířila sonda Galileo, která kolem planety po necelých osm let obíhala. Nejnovější data pocházejí ze sondy New </a:t>
            </a:r>
            <a:r>
              <a:rPr lang="cs-CZ" sz="2400" dirty="0" err="1"/>
              <a:t>Horizons</a:t>
            </a:r>
            <a:r>
              <a:rPr lang="cs-CZ" sz="2400" dirty="0"/>
              <a:t>, která v únoru 2007 použila planetu pro zvýšení rychlosti na své cestě k Plutu. </a:t>
            </a: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/>
              <a:t>sonda </a:t>
            </a:r>
            <a:r>
              <a:rPr lang="cs-CZ" sz="1600" i="1" dirty="0" smtClean="0"/>
              <a:t>Galileo u měsíce </a:t>
            </a:r>
            <a:r>
              <a:rPr lang="cs-CZ" sz="1600" i="1" dirty="0" err="1" smtClean="0"/>
              <a:t>Io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http://commons.wikimedia.org/wiki/File:Artwork_Galileo-Io-Jupiter.JPG</a:t>
            </a: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5875" y="3098800"/>
            <a:ext cx="3808858" cy="3058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513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Okolo planety obíhá přes 70 přirozených družic (měsíců).</a:t>
            </a:r>
          </a:p>
          <a:p>
            <a:pPr algn="just"/>
            <a:r>
              <a:rPr lang="cs-CZ" sz="2400" dirty="0" smtClean="0"/>
              <a:t>4 z nich jsou svými rozměry podobné Zemi – jedná se o tzv. „Galileovské měsíce“.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Obr.6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–Galileovské měsíce v porovnání se Zemí a Měsícem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http://commons.wikimedia.org/wiki/File:Galileanasnom.PNG?uselang=cs</a:t>
            </a: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204" y="2761860"/>
            <a:ext cx="4005592" cy="3048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878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Jupiter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Jupiter je velmi dobře pozorovatelný na noční obloze po celý rok. Patří mezi nejjasnější objekty.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Obr.7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Jupiter na noční obloze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</a:t>
            </a:r>
            <a:r>
              <a:rPr lang="cs-CZ" sz="1600" dirty="0" err="1">
                <a:solidFill>
                  <a:prstClr val="black"/>
                </a:solidFill>
              </a:rPr>
              <a:t>www:http</a:t>
            </a:r>
            <a:r>
              <a:rPr lang="cs-CZ" sz="1600" dirty="0">
                <a:solidFill>
                  <a:prstClr val="black"/>
                </a:solidFill>
              </a:rPr>
              <a:t>://commons.wikimedia.org/wiki/</a:t>
            </a:r>
            <a:r>
              <a:rPr lang="cs-CZ" sz="1600" dirty="0" err="1">
                <a:solidFill>
                  <a:prstClr val="black"/>
                </a:solidFill>
              </a:rPr>
              <a:t>File:Jupiter_In_the_Sky.jpg?uselang</a:t>
            </a:r>
            <a:r>
              <a:rPr lang="cs-CZ" sz="1600" dirty="0">
                <a:solidFill>
                  <a:prstClr val="black"/>
                </a:solidFill>
              </a:rPr>
              <a:t>=</a:t>
            </a:r>
            <a:r>
              <a:rPr lang="cs-CZ" sz="1600" dirty="0" err="1">
                <a:solidFill>
                  <a:prstClr val="black"/>
                </a:solidFill>
              </a:rPr>
              <a:t>cs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 rotWithShape="1">
          <a:blip r:embed="rId2"/>
          <a:srcRect r="538" b="20852"/>
          <a:stretch/>
        </p:blipFill>
        <p:spPr>
          <a:xfrm>
            <a:off x="3926764" y="3016526"/>
            <a:ext cx="2915472" cy="297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140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Kolikátá v pořadí </a:t>
            </a:r>
            <a:r>
              <a:rPr lang="cs-CZ" dirty="0"/>
              <a:t>planeta Jupiter obíhá </a:t>
            </a:r>
            <a:r>
              <a:rPr lang="cs-CZ" dirty="0" smtClean="0"/>
              <a:t>kolem Slunce?</a:t>
            </a:r>
          </a:p>
          <a:p>
            <a:r>
              <a:rPr lang="cs-CZ" dirty="0" smtClean="0"/>
              <a:t>Charakterizujte Jupiter velikostně k ostatním planetám sluneční soustavy.</a:t>
            </a:r>
          </a:p>
          <a:p>
            <a:r>
              <a:rPr lang="cs-CZ" dirty="0" smtClean="0"/>
              <a:t>Ze kterých dvou chemických prvků se převážně planeta skládá?</a:t>
            </a:r>
          </a:p>
          <a:p>
            <a:r>
              <a:rPr lang="cs-CZ" dirty="0" smtClean="0"/>
              <a:t>Kolik má planeta přirozených satelitů?</a:t>
            </a:r>
          </a:p>
          <a:p>
            <a:r>
              <a:rPr lang="cs-CZ" dirty="0" smtClean="0"/>
              <a:t>Je Jupiter dobře pozorovatelný na noční obloze?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9354122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394</Words>
  <Application>Microsoft Office PowerPoint</Application>
  <PresentationFormat>Širokoúhlá obrazovka</PresentationFormat>
  <Paragraphs>100</Paragraphs>
  <Slides>10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6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Jupiter </vt:lpstr>
      <vt:lpstr>Jupiter</vt:lpstr>
      <vt:lpstr>Jupiter</vt:lpstr>
      <vt:lpstr>Jupiter</vt:lpstr>
      <vt:lpstr>Jupiter</vt:lpstr>
      <vt:lpstr>Jupiter</vt:lpstr>
      <vt:lpstr>Jupiter</vt:lpstr>
      <vt:lpstr>KONTROLNÍ OTÁZKY</vt:lpstr>
      <vt:lpstr>OPDOVĚDI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Radim Štěpánek</dc:creator>
  <cp:lastModifiedBy>ucitel</cp:lastModifiedBy>
  <cp:revision>14</cp:revision>
  <dcterms:created xsi:type="dcterms:W3CDTF">2013-11-04T09:11:55Z</dcterms:created>
  <dcterms:modified xsi:type="dcterms:W3CDTF">2014-04-03T08:26:21Z</dcterms:modified>
</cp:coreProperties>
</file>