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7" r:id="rId3"/>
    <p:sldId id="266" r:id="rId4"/>
    <p:sldId id="268" r:id="rId5"/>
    <p:sldId id="260" r:id="rId6"/>
    <p:sldId id="257" r:id="rId7"/>
    <p:sldId id="258" r:id="rId8"/>
    <p:sldId id="259" r:id="rId9"/>
    <p:sldId id="262" r:id="rId10"/>
    <p:sldId id="263" r:id="rId11"/>
    <p:sldId id="265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2032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99580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3101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393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94149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99270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38274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8723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20975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3604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7213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11364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Dokument_aplikace_Microsoft_Word1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4609506"/>
              </p:ext>
            </p:extLst>
          </p:nvPr>
        </p:nvGraphicFramePr>
        <p:xfrm>
          <a:off x="2541588" y="1046163"/>
          <a:ext cx="7532687" cy="5432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3" imgW="6308869" imgH="4541064" progId="Word.Document.12">
                  <p:embed/>
                </p:oleObj>
              </mc:Choice>
              <mc:Fallback>
                <p:oleObj name="Dokument" r:id="rId3" imgW="6308869" imgH="454106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1588" y="1046163"/>
                        <a:ext cx="7532687" cy="5432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588" y="940073"/>
            <a:ext cx="7028439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7198" y="723527"/>
            <a:ext cx="5008429" cy="91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3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Co dělají světelné paprsky při přechodu z jednoho fyzikálního prostředí do druhého?</a:t>
            </a:r>
          </a:p>
          <a:p>
            <a:r>
              <a:rPr lang="cs-CZ" dirty="0" smtClean="0"/>
              <a:t>2. Na jakém principu byla změřena první přesná rychlost světla?</a:t>
            </a:r>
          </a:p>
          <a:p>
            <a:r>
              <a:rPr lang="cs-CZ" dirty="0" smtClean="0"/>
              <a:t>3. Od čeho odvozujeme jednotku délky – metr?</a:t>
            </a:r>
          </a:p>
          <a:p>
            <a:r>
              <a:rPr lang="cs-CZ" dirty="0" smtClean="0"/>
              <a:t>4. Jaká je nejaktuálnější (nejpřesnější) rychlost světla?</a:t>
            </a:r>
          </a:p>
          <a:p>
            <a:r>
              <a:rPr lang="cs-CZ" dirty="0" smtClean="0"/>
              <a:t>5. Co je to absorpce světla?</a:t>
            </a:r>
          </a:p>
          <a:p>
            <a:r>
              <a:rPr lang="cs-CZ" dirty="0" smtClean="0"/>
              <a:t>6. Proč se povrch nasvíceného tělesa zahřívá?</a:t>
            </a:r>
          </a:p>
          <a:p>
            <a:r>
              <a:rPr lang="cs-CZ" dirty="0" smtClean="0"/>
              <a:t>7. Jaké je praktické využití světla </a:t>
            </a:r>
            <a:r>
              <a:rPr lang="cs-CZ" smtClean="0"/>
              <a:t>v technice?</a:t>
            </a: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80426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>
                <a:solidFill>
                  <a:prstClr val="black"/>
                </a:solidFill>
              </a:rPr>
              <a:t>1. </a:t>
            </a:r>
            <a:r>
              <a:rPr lang="cs-CZ" sz="2400" dirty="0" smtClean="0"/>
              <a:t>paprsky </a:t>
            </a:r>
            <a:r>
              <a:rPr lang="cs-CZ" sz="2400" dirty="0"/>
              <a:t>světla se při přechodu z jednoho prostředí do jiného </a:t>
            </a:r>
            <a:r>
              <a:rPr lang="cs-CZ" sz="2400" dirty="0" smtClean="0"/>
              <a:t>lámou</a:t>
            </a:r>
          </a:p>
          <a:p>
            <a:pPr algn="just"/>
            <a:r>
              <a:rPr lang="cs-CZ" sz="2400" dirty="0" smtClean="0">
                <a:solidFill>
                  <a:prstClr val="black"/>
                </a:solidFill>
              </a:rPr>
              <a:t>2. </a:t>
            </a:r>
            <a:r>
              <a:rPr lang="cs-CZ" sz="2400" dirty="0"/>
              <a:t>Fizeau poslal svazek světla na zrcadlo, kterému do cesty vložil točící se ozubené </a:t>
            </a:r>
            <a:r>
              <a:rPr lang="cs-CZ" sz="2400" dirty="0" smtClean="0"/>
              <a:t>kolo a při </a:t>
            </a:r>
            <a:r>
              <a:rPr lang="cs-CZ" sz="2400" dirty="0"/>
              <a:t>známé rychlosti otáčení kola vypočetl rychlost </a:t>
            </a:r>
            <a:r>
              <a:rPr lang="cs-CZ" sz="2400" dirty="0" smtClean="0"/>
              <a:t>světla</a:t>
            </a:r>
          </a:p>
          <a:p>
            <a:pPr algn="just"/>
            <a:r>
              <a:rPr lang="cs-CZ" sz="2400" dirty="0" smtClean="0"/>
              <a:t>3. </a:t>
            </a:r>
            <a:r>
              <a:rPr lang="cs-CZ" sz="2400" dirty="0"/>
              <a:t>s vysokou přesností, je jednotka délky metr definována </a:t>
            </a:r>
            <a:r>
              <a:rPr lang="cs-CZ" sz="2400" dirty="0" smtClean="0"/>
              <a:t>pomocí </a:t>
            </a:r>
            <a:r>
              <a:rPr lang="cs-CZ" sz="2400" dirty="0"/>
              <a:t>rychlosti světla ve </a:t>
            </a:r>
            <a:r>
              <a:rPr lang="cs-CZ" sz="2400" dirty="0" smtClean="0"/>
              <a:t>vakuu</a:t>
            </a:r>
          </a:p>
          <a:p>
            <a:pPr algn="just"/>
            <a:r>
              <a:rPr lang="cs-CZ" sz="2400" dirty="0" smtClean="0"/>
              <a:t>4. </a:t>
            </a:r>
            <a:r>
              <a:rPr lang="cs-CZ" sz="2400" dirty="0"/>
              <a:t>c = 299 792 458 </a:t>
            </a:r>
            <a:r>
              <a:rPr lang="cs-CZ" sz="2400" dirty="0" smtClean="0"/>
              <a:t>m/s</a:t>
            </a:r>
          </a:p>
          <a:p>
            <a:pPr algn="just"/>
            <a:r>
              <a:rPr lang="cs-CZ" sz="2400" dirty="0" smtClean="0"/>
              <a:t>5. když </a:t>
            </a:r>
            <a:r>
              <a:rPr lang="cs-CZ" sz="2400" dirty="0"/>
              <a:t>světlo narazí na povrch, část je pohlcena atomy povrchu daného předmětu, přičemž povrch se velmi slabě </a:t>
            </a:r>
            <a:r>
              <a:rPr lang="cs-CZ" sz="2400" dirty="0" smtClean="0"/>
              <a:t>zahřeje</a:t>
            </a:r>
          </a:p>
          <a:p>
            <a:pPr algn="just"/>
            <a:r>
              <a:rPr lang="cs-CZ" sz="2400" dirty="0" smtClean="0"/>
              <a:t>6. kvůli přeměně kinetické energie na polohovou</a:t>
            </a:r>
          </a:p>
          <a:p>
            <a:pPr algn="just"/>
            <a:r>
              <a:rPr lang="cs-CZ" sz="2400" dirty="0" smtClean="0"/>
              <a:t>7. </a:t>
            </a:r>
            <a:r>
              <a:rPr lang="cs-CZ" sz="2400" dirty="0"/>
              <a:t>LCD </a:t>
            </a:r>
            <a:r>
              <a:rPr lang="cs-CZ" sz="2400" dirty="0" smtClean="0"/>
              <a:t>obrazovky, </a:t>
            </a:r>
            <a:r>
              <a:rPr lang="cs-CZ" sz="2400" dirty="0"/>
              <a:t>DVD </a:t>
            </a:r>
            <a:r>
              <a:rPr lang="cs-CZ" sz="2400" dirty="0" smtClean="0"/>
              <a:t>přehrávače, mobily, </a:t>
            </a:r>
            <a:r>
              <a:rPr lang="cs-CZ" sz="2400" dirty="0"/>
              <a:t>komunikace, zdravotnictví, výrobní </a:t>
            </a:r>
            <a:r>
              <a:rPr lang="cs-CZ" sz="2400" dirty="0" smtClean="0"/>
              <a:t>technologie atd.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52444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Dalekohledy a praktické využití optiky v astronomii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První reflektor, dalekohled se zrcadlem jako objektivem, navrhl Isaac Newton roku 1668 a vyřešil tak problém chromatické čili </a:t>
            </a:r>
            <a:r>
              <a:rPr lang="cs-CZ" dirty="0">
                <a:solidFill>
                  <a:srgbClr val="FF0000"/>
                </a:solidFill>
              </a:rPr>
              <a:t>barevné vady</a:t>
            </a:r>
            <a:r>
              <a:rPr lang="cs-CZ" dirty="0"/>
              <a:t>, která vzniká </a:t>
            </a:r>
            <a:r>
              <a:rPr lang="cs-CZ" dirty="0">
                <a:solidFill>
                  <a:srgbClr val="FF0000"/>
                </a:solidFill>
              </a:rPr>
              <a:t>rozdílným indexem lomu pro světlo různé vlnové délky </a:t>
            </a:r>
            <a:r>
              <a:rPr lang="cs-CZ" dirty="0"/>
              <a:t>(barvy) v čočce objektivu a projevuje se „duhovými okraji“ pozorovaných předmětů. </a:t>
            </a:r>
          </a:p>
        </p:txBody>
      </p:sp>
    </p:spTree>
    <p:extLst>
      <p:ext uri="{BB962C8B-B14F-4D97-AF65-F5344CB8AC3E}">
        <p14:creationId xmlns:p14="http://schemas.microsoft.com/office/powerpoint/2010/main" val="38190857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Dalekohledy a praktické využití optiky v astronomii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dirty="0">
                <a:solidFill>
                  <a:prstClr val="black"/>
                </a:solidFill>
              </a:rPr>
              <a:t>Od konce 19. století začínají pro astronomické účely převládat reflektory, neboť zrcadla velkých průměrů lze snáze vyrobit a také konstrukce dalekohledu je jednodušší. </a:t>
            </a:r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r>
              <a:rPr lang="cs-CZ" dirty="0" smtClean="0">
                <a:solidFill>
                  <a:prstClr val="black"/>
                </a:solidFill>
              </a:rPr>
              <a:t>Největší </a:t>
            </a:r>
            <a:r>
              <a:rPr lang="cs-CZ" dirty="0">
                <a:solidFill>
                  <a:prstClr val="black"/>
                </a:solidFill>
              </a:rPr>
              <a:t>současné reflektory mají průměr zrcadla kolem 10 m, největší dalekohled v ČR je umístěn v Ondřejově a má průměr zrcadla 2 m. </a:t>
            </a:r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r>
              <a:rPr lang="cs-CZ" dirty="0" smtClean="0">
                <a:solidFill>
                  <a:prstClr val="black"/>
                </a:solidFill>
              </a:rPr>
              <a:t>Pro </a:t>
            </a:r>
            <a:r>
              <a:rPr lang="cs-CZ" dirty="0">
                <a:solidFill>
                  <a:prstClr val="black"/>
                </a:solidFill>
              </a:rPr>
              <a:t>ještě větší projekty se užívá automaticky koordinovaných soustav segmentovaných zrcadel. Také </a:t>
            </a:r>
            <a:r>
              <a:rPr lang="cs-CZ" dirty="0" err="1">
                <a:solidFill>
                  <a:prstClr val="black"/>
                </a:solidFill>
              </a:rPr>
              <a:t>Hubbleův</a:t>
            </a:r>
            <a:r>
              <a:rPr lang="cs-CZ" dirty="0">
                <a:solidFill>
                  <a:prstClr val="black"/>
                </a:solidFill>
              </a:rPr>
              <a:t> vesmírný dalekohled je reflektor o průměru zrcadla 2,4 m o ohniskové vzdálenosti téměř 60 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8517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Schéma Keplerova dalekohledu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4744605"/>
          </a:xfrm>
        </p:spPr>
        <p:txBody>
          <a:bodyPr/>
          <a:lstStyle/>
          <a:p>
            <a:pPr marL="0" indent="0">
              <a:buNone/>
            </a:pPr>
            <a:r>
              <a:rPr lang="cs-CZ" dirty="0"/>
              <a:t>1 - objektiv, 2 - okulár, 3 - oko, 4 - předmět, 6 - zvětšený obraz, 7 - tubus; f</a:t>
            </a:r>
            <a:r>
              <a:rPr lang="cs-CZ" baseline="-25000" dirty="0"/>
              <a:t>1</a:t>
            </a:r>
            <a:r>
              <a:rPr lang="cs-CZ" dirty="0"/>
              <a:t> - ohnisková vzdálenost objektivu, f</a:t>
            </a:r>
            <a:r>
              <a:rPr lang="cs-CZ" baseline="-25000" dirty="0"/>
              <a:t>2</a:t>
            </a:r>
            <a:r>
              <a:rPr lang="cs-CZ" dirty="0"/>
              <a:t> - ohnisková vzdálenost </a:t>
            </a:r>
            <a:r>
              <a:rPr lang="cs-CZ" dirty="0" smtClean="0"/>
              <a:t>okuláru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r>
              <a:rPr lang="cs-CZ" sz="1400" b="1" dirty="0" smtClean="0"/>
              <a:t>Obr. </a:t>
            </a:r>
            <a:r>
              <a:rPr lang="cs-CZ" sz="1400" b="1" dirty="0"/>
              <a:t>1 </a:t>
            </a:r>
            <a:r>
              <a:rPr lang="cs-CZ" sz="1400" dirty="0" smtClean="0"/>
              <a:t>– </a:t>
            </a:r>
            <a:r>
              <a:rPr lang="cs-CZ" sz="1400" i="1" dirty="0" smtClean="0"/>
              <a:t>Schéma Keplerova dalekohledu </a:t>
            </a:r>
            <a:r>
              <a:rPr lang="cs-CZ" sz="1400" dirty="0" smtClean="0"/>
              <a:t>- </a:t>
            </a:r>
            <a:r>
              <a:rPr lang="cs-CZ" sz="1400" dirty="0" smtClean="0">
                <a:solidFill>
                  <a:prstClr val="black"/>
                </a:solidFill>
              </a:rPr>
              <a:t>dostupný </a:t>
            </a:r>
            <a:r>
              <a:rPr lang="cs-CZ" sz="1400" dirty="0">
                <a:solidFill>
                  <a:prstClr val="black"/>
                </a:solidFill>
              </a:rPr>
              <a:t>pod licencí GNU Free </a:t>
            </a:r>
            <a:r>
              <a:rPr lang="cs-CZ" sz="1400" dirty="0" err="1">
                <a:solidFill>
                  <a:prstClr val="black"/>
                </a:solidFill>
              </a:rPr>
              <a:t>Documentation</a:t>
            </a:r>
            <a:r>
              <a:rPr lang="cs-CZ" sz="1400" dirty="0">
                <a:solidFill>
                  <a:prstClr val="black"/>
                </a:solidFill>
              </a:rPr>
              <a:t> </a:t>
            </a:r>
            <a:r>
              <a:rPr lang="cs-CZ" sz="1400" dirty="0" err="1">
                <a:solidFill>
                  <a:prstClr val="black"/>
                </a:solidFill>
              </a:rPr>
              <a:t>License</a:t>
            </a:r>
            <a:r>
              <a:rPr lang="cs-CZ" sz="1400" dirty="0">
                <a:solidFill>
                  <a:prstClr val="black"/>
                </a:solidFill>
              </a:rPr>
              <a:t> na www: </a:t>
            </a:r>
            <a:r>
              <a:rPr lang="cs-CZ" sz="1400" dirty="0" smtClean="0"/>
              <a:t>http</a:t>
            </a:r>
            <a:r>
              <a:rPr lang="cs-CZ" sz="1400" dirty="0"/>
              <a:t>://commons.wikimedia.org/wiki/File:Kepschem2.jpg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0732" y="2970670"/>
            <a:ext cx="66865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5340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Optika – Lom světla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29392" y="1825624"/>
            <a:ext cx="10724408" cy="4788931"/>
          </a:xfrm>
        </p:spPr>
        <p:txBody>
          <a:bodyPr>
            <a:normAutofit/>
          </a:bodyPr>
          <a:lstStyle/>
          <a:p>
            <a:pPr algn="just"/>
            <a:r>
              <a:rPr lang="cs-CZ" sz="2600" dirty="0" smtClean="0"/>
              <a:t>Paprsky </a:t>
            </a:r>
            <a:r>
              <a:rPr lang="cs-CZ" sz="2600" dirty="0"/>
              <a:t>světla se při přechodu z jednoho prostředí do jiného lámou, například když světlo dopadá šikmo na průhledný materiál, jako je sklo nebo voda. </a:t>
            </a:r>
            <a:endParaRPr lang="cs-CZ" sz="2600" dirty="0" smtClean="0"/>
          </a:p>
          <a:p>
            <a:pPr algn="just"/>
            <a:r>
              <a:rPr lang="cs-CZ" sz="2600" dirty="0" smtClean="0"/>
              <a:t>Různé </a:t>
            </a:r>
            <a:r>
              <a:rPr lang="cs-CZ" sz="2600" dirty="0"/>
              <a:t>materiály zpomalují světlo rozdílně, takže lom nastává vždy pod jiným úhlem</a:t>
            </a:r>
            <a:r>
              <a:rPr lang="cs-CZ" sz="2600" dirty="0" smtClean="0"/>
              <a:t>.</a:t>
            </a:r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2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Lom světla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http://commons.wikimedia.org/wiki/File:Refracao.png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5552" y="3543576"/>
            <a:ext cx="2780621" cy="278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95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>
                <a:solidFill>
                  <a:prstClr val="black"/>
                </a:solidFill>
              </a:rPr>
              <a:t>Optika – Rychlost světla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1268" y="1825624"/>
            <a:ext cx="10712532" cy="4895809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2600" dirty="0"/>
              <a:t>První úspěšné měření pozemskými prostředky provedl Hippolyte Fizeau </a:t>
            </a:r>
            <a:r>
              <a:rPr lang="cs-CZ" sz="2600" dirty="0" smtClean="0"/>
              <a:t>         v </a:t>
            </a:r>
            <a:r>
              <a:rPr lang="cs-CZ" sz="2600" dirty="0"/>
              <a:t>roce 1849. Fizeau poslal svazek světla na zrcadlo, kterému do cesty vložil točící se ozubené kolo. Při známé rychlosti otáčení kola vypočetl rychlost světla na 313 000 km/s</a:t>
            </a:r>
            <a:r>
              <a:rPr lang="cs-CZ" sz="2600" dirty="0" smtClean="0"/>
              <a:t>.</a:t>
            </a:r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3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400" dirty="0" smtClean="0"/>
              <a:t>Hippolyte </a:t>
            </a:r>
            <a:r>
              <a:rPr lang="cs-CZ" sz="1400" dirty="0"/>
              <a:t>Fizeau</a:t>
            </a:r>
            <a:r>
              <a:rPr lang="cs-CZ" sz="1300" i="1" dirty="0" smtClean="0">
                <a:solidFill>
                  <a:prstClr val="black"/>
                </a:solidFill>
              </a:rPr>
              <a:t>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http://commons.wikimedia.org/wiki/File:Hippolyte_Fizeau.jpg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8383" y="3262393"/>
            <a:ext cx="2295824" cy="269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84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Optika – Rychlost světla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24395" y="1825624"/>
            <a:ext cx="10629405" cy="4788931"/>
          </a:xfrm>
        </p:spPr>
        <p:txBody>
          <a:bodyPr>
            <a:normAutofit fontScale="92500"/>
          </a:bodyPr>
          <a:lstStyle/>
          <a:p>
            <a:pPr algn="just"/>
            <a:r>
              <a:rPr lang="cs-CZ" sz="2400" dirty="0"/>
              <a:t>Další měření bylo provedeno po přistání na </a:t>
            </a:r>
            <a:r>
              <a:rPr lang="cs-CZ" sz="2400" dirty="0" smtClean="0"/>
              <a:t>Měsíci. </a:t>
            </a:r>
            <a:r>
              <a:rPr lang="cs-CZ" sz="2400" dirty="0"/>
              <a:t>P</a:t>
            </a:r>
            <a:r>
              <a:rPr lang="cs-CZ" sz="2400" dirty="0" smtClean="0"/>
              <a:t>o </a:t>
            </a:r>
            <a:r>
              <a:rPr lang="cs-CZ" sz="2400" dirty="0"/>
              <a:t>umístění zrcadla na jeho povrch se změřil čas, za který se odražený paprsek laseru vrátil zpět na Zemi</a:t>
            </a:r>
            <a:r>
              <a:rPr lang="cs-CZ" sz="2400" dirty="0" smtClean="0"/>
              <a:t>.</a:t>
            </a:r>
            <a:endParaRPr lang="cs-CZ" sz="2400" dirty="0"/>
          </a:p>
          <a:p>
            <a:pPr algn="just"/>
            <a:r>
              <a:rPr lang="cs-CZ" sz="2400" dirty="0"/>
              <a:t>Vzhledem k tomu, že rychlost světla ve vakuu je univerzální konstantou, jejíž velikost je určena hodnotou </a:t>
            </a:r>
            <a:r>
              <a:rPr lang="cs-CZ" sz="2400" dirty="0" smtClean="0">
                <a:solidFill>
                  <a:srgbClr val="FF0000"/>
                </a:solidFill>
              </a:rPr>
              <a:t>c = 299 </a:t>
            </a:r>
            <a:r>
              <a:rPr lang="cs-CZ" sz="2400" dirty="0">
                <a:solidFill>
                  <a:srgbClr val="FF0000"/>
                </a:solidFill>
              </a:rPr>
              <a:t>792 458 m/s</a:t>
            </a:r>
            <a:r>
              <a:rPr lang="cs-CZ" sz="2400" dirty="0"/>
              <a:t>, a čas lze měřit </a:t>
            </a:r>
            <a:r>
              <a:rPr lang="cs-CZ" sz="2400" dirty="0" smtClean="0"/>
              <a:t>v </a:t>
            </a:r>
            <a:r>
              <a:rPr lang="cs-CZ" sz="2400" dirty="0"/>
              <a:t>současné době </a:t>
            </a:r>
            <a:r>
              <a:rPr lang="cs-CZ" sz="2400" dirty="0" smtClean="0"/>
              <a:t>    s </a:t>
            </a:r>
            <a:r>
              <a:rPr lang="cs-CZ" sz="2400" dirty="0"/>
              <a:t>vysokou přesností, je </a:t>
            </a:r>
            <a:r>
              <a:rPr lang="cs-CZ" sz="2400" dirty="0">
                <a:solidFill>
                  <a:srgbClr val="FF0000"/>
                </a:solidFill>
              </a:rPr>
              <a:t>jednotka délky metr definována právě pomocí rychlosti světla ve vakuu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4 </a:t>
            </a:r>
            <a:r>
              <a:rPr lang="cs-CZ" sz="1300" dirty="0" smtClean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Lunární expedice</a:t>
            </a:r>
            <a:r>
              <a:rPr lang="cs-CZ" sz="1300" i="1" dirty="0" smtClean="0">
                <a:solidFill>
                  <a:prstClr val="black"/>
                </a:solidFill>
              </a:rPr>
              <a:t>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http://commons.wikimedia.org/wiki/File:Irwin_Loads-up_the_Rover_-_GPN-2000-001140.jpg?uselang=cs</a:t>
            </a:r>
            <a:endParaRPr lang="cs-CZ" sz="24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81" y="3595607"/>
            <a:ext cx="2014227" cy="201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1189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Optika – Absorpce světla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7703" y="1825624"/>
            <a:ext cx="10926097" cy="5032375"/>
          </a:xfrm>
        </p:spPr>
        <p:txBody>
          <a:bodyPr>
            <a:normAutofit/>
          </a:bodyPr>
          <a:lstStyle/>
          <a:p>
            <a:pPr algn="just"/>
            <a:r>
              <a:rPr lang="cs-CZ" sz="2600" dirty="0"/>
              <a:t>Když světlo narazí na povrch, část je pohlcena atomy povrchu daného předmětu, přičemž povrch se velmi slabě zahřeje. </a:t>
            </a:r>
            <a:endParaRPr lang="cs-CZ" sz="2600" dirty="0" smtClean="0"/>
          </a:p>
          <a:p>
            <a:pPr algn="just"/>
            <a:r>
              <a:rPr lang="cs-CZ" sz="2600" dirty="0" smtClean="0"/>
              <a:t>Každý </a:t>
            </a:r>
            <a:r>
              <a:rPr lang="cs-CZ" sz="2600" dirty="0"/>
              <a:t>druh atomu absorbuje určité vlnové délky (barvy) světla. </a:t>
            </a:r>
            <a:r>
              <a:rPr lang="cs-CZ" sz="2600" dirty="0" smtClean="0"/>
              <a:t>Barva </a:t>
            </a:r>
            <a:r>
              <a:rPr lang="cs-CZ" sz="2600" dirty="0"/>
              <a:t>povrchu záleží na tom, které vlnové délky vstřebává a které odráží. </a:t>
            </a:r>
            <a:endParaRPr lang="cs-CZ" sz="2600" dirty="0" smtClean="0"/>
          </a:p>
          <a:p>
            <a:pPr algn="just"/>
            <a:r>
              <a:rPr lang="cs-CZ" sz="2600" dirty="0" smtClean="0"/>
              <a:t>List </a:t>
            </a:r>
            <a:r>
              <a:rPr lang="cs-CZ" sz="2600" dirty="0"/>
              <a:t>tedy je viděn jako zelený, protože absorbuje všechny barvy, kromě zelené, a my vidíme jen odrážené zelené světlo</a:t>
            </a:r>
            <a:r>
              <a:rPr lang="cs-CZ" sz="2600" dirty="0" smtClean="0"/>
              <a:t>.</a:t>
            </a:r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5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Absorpce světla </a:t>
            </a:r>
            <a:r>
              <a:rPr lang="cs-CZ" sz="1300" i="1" dirty="0" smtClean="0">
                <a:solidFill>
                  <a:prstClr val="black"/>
                </a:solidFill>
              </a:rPr>
              <a:t>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http://commons.wikimedia.org/wiki/File:Absorbtion_de_la_Lumi%C3%A8re.jpg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3825" y="4449728"/>
            <a:ext cx="1795429" cy="1795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7219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Optika – </a:t>
            </a:r>
            <a:r>
              <a:rPr lang="cs-CZ" dirty="0" smtClean="0"/>
              <a:t>Využití světla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5690" y="1825624"/>
            <a:ext cx="10808110" cy="4811149"/>
          </a:xfrm>
        </p:spPr>
        <p:txBody>
          <a:bodyPr>
            <a:normAutofit fontScale="92500"/>
          </a:bodyPr>
          <a:lstStyle/>
          <a:p>
            <a:pPr algn="just"/>
            <a:r>
              <a:rPr lang="cs-CZ" sz="2600" dirty="0"/>
              <a:t>Světla se využívá v mnoha přístrojích (LCD obrazovkách, DVD přehrávačích, mobilech), s jeho pomocí se svařuje i řeže, nebo třeba operuje. </a:t>
            </a:r>
            <a:endParaRPr lang="cs-CZ" sz="2600" dirty="0" smtClean="0"/>
          </a:p>
          <a:p>
            <a:pPr algn="just"/>
            <a:r>
              <a:rPr lang="cs-CZ" sz="2600" dirty="0" smtClean="0"/>
              <a:t>Světlo </a:t>
            </a:r>
            <a:r>
              <a:rPr lang="cs-CZ" sz="2600" dirty="0"/>
              <a:t>se využívá v mnoha oblastech (mezi ně patří např. komunikace, zdravotnictví, výrobní technologie). </a:t>
            </a:r>
            <a:endParaRPr lang="cs-CZ" sz="2600" dirty="0" smtClean="0"/>
          </a:p>
          <a:p>
            <a:pPr algn="just"/>
            <a:r>
              <a:rPr lang="cs-CZ" sz="2600" dirty="0" smtClean="0"/>
              <a:t>Pomocí </a:t>
            </a:r>
            <a:r>
              <a:rPr lang="cs-CZ" sz="2600" dirty="0"/>
              <a:t>světla pozorují lidé i vzdálená vesmírná tělesa, která vyzařují, odráží nebo jsou jiným způsobem ovlivněna světlem</a:t>
            </a:r>
            <a:r>
              <a:rPr lang="cs-CZ" sz="2600" dirty="0" smtClean="0"/>
              <a:t>.</a:t>
            </a:r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6 </a:t>
            </a:r>
            <a:r>
              <a:rPr lang="cs-CZ" sz="1300" dirty="0" smtClean="0">
                <a:solidFill>
                  <a:prstClr val="black"/>
                </a:solidFill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</a:rPr>
              <a:t>Žárovka </a:t>
            </a:r>
            <a:r>
              <a:rPr lang="cs-CZ" sz="1300" i="1" dirty="0" smtClean="0">
                <a:solidFill>
                  <a:prstClr val="black"/>
                </a:solidFill>
              </a:rPr>
              <a:t>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http://commons.wikimedia.org/wiki/File:Gluehlampe_01_KMJ.jpg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268905" y="3683620"/>
            <a:ext cx="1654189" cy="2749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169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</TotalTime>
  <Words>810</Words>
  <Application>Microsoft Office PowerPoint</Application>
  <PresentationFormat>Širokoúhlá obrazovka</PresentationFormat>
  <Paragraphs>78</Paragraphs>
  <Slides>11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Dalekohledy a praktické využití optiky v astronomii</vt:lpstr>
      <vt:lpstr>Dalekohledy a praktické využití optiky v astronomii</vt:lpstr>
      <vt:lpstr>Schéma Keplerova dalekohledu</vt:lpstr>
      <vt:lpstr>Optika – Lom světla</vt:lpstr>
      <vt:lpstr>Optika – Rychlost světla</vt:lpstr>
      <vt:lpstr>Optika – Rychlost světla</vt:lpstr>
      <vt:lpstr>Optika – Absorpce světla</vt:lpstr>
      <vt:lpstr>Optika – Využití světla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13</cp:revision>
  <dcterms:created xsi:type="dcterms:W3CDTF">2014-01-06T17:31:11Z</dcterms:created>
  <dcterms:modified xsi:type="dcterms:W3CDTF">2014-04-03T08:36:22Z</dcterms:modified>
</cp:coreProperties>
</file>