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2503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687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3356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917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6641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5984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78020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171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0692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4150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7438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6030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2755242"/>
              </p:ext>
            </p:extLst>
          </p:nvPr>
        </p:nvGraphicFramePr>
        <p:xfrm>
          <a:off x="2538413" y="1039813"/>
          <a:ext cx="6778625" cy="515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Dokument" r:id="rId4" imgW="6308869" imgH="4499729" progId="Word.Document.12">
                  <p:embed/>
                </p:oleObj>
              </mc:Choice>
              <mc:Fallback>
                <p:oleObj name="Dokument" r:id="rId4" imgW="6308869" imgH="4499729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413" y="1039813"/>
                        <a:ext cx="6778625" cy="515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8413" y="877226"/>
            <a:ext cx="6319148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50" y="725835"/>
            <a:ext cx="4651150" cy="84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74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200" dirty="0" smtClean="0"/>
              <a:t>Slunce je naše nejbližší hvězda. </a:t>
            </a:r>
          </a:p>
          <a:p>
            <a:pPr algn="just"/>
            <a:r>
              <a:rPr lang="cs-CZ" sz="2200" dirty="0" smtClean="0"/>
              <a:t>Střední vzdálenost Slunce – Země je asi 135 miliónů kilometrů (což odpovídá 7,5 světelným minutám).</a:t>
            </a:r>
          </a:p>
          <a:p>
            <a:pPr algn="just"/>
            <a:r>
              <a:rPr lang="cs-CZ" sz="2200" dirty="0" smtClean="0"/>
              <a:t>Hmotnost </a:t>
            </a:r>
            <a:r>
              <a:rPr lang="cs-CZ" sz="2200" dirty="0"/>
              <a:t>Slunce je asi 330 000 krát větší než hmotnost </a:t>
            </a:r>
            <a:r>
              <a:rPr lang="cs-CZ" sz="2200" dirty="0" smtClean="0"/>
              <a:t>Země a  </a:t>
            </a:r>
            <a:r>
              <a:rPr lang="cs-CZ" sz="2200" dirty="0"/>
              <a:t>představuje 99,8 % hmotnosti sluneční soustavy. </a:t>
            </a:r>
            <a:endParaRPr lang="cs-CZ" sz="2200" dirty="0" smtClean="0"/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indent="0" algn="just">
              <a:buNone/>
            </a:pPr>
            <a:endParaRPr lang="cs-CZ" sz="2200" dirty="0"/>
          </a:p>
          <a:p>
            <a:pPr marL="0" lvl="0" indent="0" algn="just">
              <a:buNone/>
            </a:pPr>
            <a:endParaRPr lang="cs-CZ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Slunce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ze </a:t>
            </a:r>
            <a:r>
              <a:rPr lang="cs-CZ" sz="1600" i="1" dirty="0"/>
              <a:t>Soft X-</a:t>
            </a:r>
            <a:r>
              <a:rPr lang="cs-CZ" sz="1600" i="1" dirty="0" err="1"/>
              <a:t>Ray</a:t>
            </a:r>
            <a:r>
              <a:rPr lang="cs-CZ" sz="1600" i="1" dirty="0"/>
              <a:t> </a:t>
            </a:r>
            <a:r>
              <a:rPr lang="cs-CZ" sz="1600" i="1" dirty="0" err="1" smtClean="0"/>
              <a:t>Telescope</a:t>
            </a:r>
            <a:r>
              <a:rPr lang="cs-CZ" sz="1600" i="1" dirty="0" smtClean="0"/>
              <a:t>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http://commons.wikimedia.org/wiki/File:Sun_in_X-Ray.png</a:t>
            </a:r>
            <a:endParaRPr lang="cs-CZ" sz="22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5806" y="3825300"/>
            <a:ext cx="3449035" cy="2499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665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Slunce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200" dirty="0"/>
              <a:t>Slunce je koule žhavého plazmatu, neustále produkuje ohromné množství energie</a:t>
            </a:r>
            <a:r>
              <a:rPr lang="cs-CZ" sz="2200" dirty="0" smtClean="0"/>
              <a:t>.</a:t>
            </a:r>
          </a:p>
          <a:p>
            <a:pPr algn="just"/>
            <a:r>
              <a:rPr lang="cs-CZ" sz="2200" dirty="0"/>
              <a:t>Energie slunečního záření pohání téměř všechny procesy, které na Zemi probíhají. </a:t>
            </a:r>
            <a:endParaRPr lang="cs-CZ" sz="2200" dirty="0" smtClean="0"/>
          </a:p>
          <a:p>
            <a:pPr algn="just"/>
            <a:r>
              <a:rPr lang="cs-CZ" sz="2200" dirty="0" smtClean="0"/>
              <a:t>Je </a:t>
            </a:r>
            <a:r>
              <a:rPr lang="cs-CZ" sz="2200" dirty="0"/>
              <a:t>na ní závislé podnebí, změny počasí i teploty, významně se podílí na přílivu a odlivu</a:t>
            </a:r>
            <a:r>
              <a:rPr lang="cs-CZ" sz="2200" dirty="0" smtClean="0"/>
              <a:t>.</a:t>
            </a:r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indent="0" algn="just">
              <a:buNone/>
            </a:pPr>
            <a:endParaRPr lang="cs-CZ" sz="2200" dirty="0" smtClean="0"/>
          </a:p>
          <a:p>
            <a:pPr marL="0" lvl="0" indent="0" algn="ctr">
              <a:buNone/>
            </a:pPr>
            <a:r>
              <a:rPr lang="cs-CZ" sz="2200" dirty="0" smtClean="0"/>
              <a:t>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Západ Slunce nad Floridou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http://commons.wikimedia.org/wiki/File:The_Sun_taking_Z%27s.JPG</a:t>
            </a:r>
            <a:endParaRPr lang="cs-CZ" sz="22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323" y="3245562"/>
            <a:ext cx="3897353" cy="2596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13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Slunce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200" dirty="0"/>
              <a:t>Pomáhá udržet na zemském povrchu vodu v kapalném skupenství, je klíčovým faktorem pro fotosyntézu rostlin a umožňuje živočichům vidět</a:t>
            </a:r>
            <a:r>
              <a:rPr lang="cs-CZ" sz="2200" dirty="0" smtClean="0"/>
              <a:t>.</a:t>
            </a:r>
          </a:p>
          <a:p>
            <a:pPr algn="just"/>
            <a:r>
              <a:rPr lang="cs-CZ" sz="2200" dirty="0"/>
              <a:t>Zemská atmosféra propouští jen část spektra slunečního záření - všechny složky viditelného spektra, část ultrafialového, infračerveného a radiového záření</a:t>
            </a:r>
            <a:r>
              <a:rPr lang="cs-CZ" sz="2200" dirty="0" smtClean="0"/>
              <a:t>.</a:t>
            </a:r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indent="0" algn="just">
              <a:buNone/>
            </a:pPr>
            <a:endParaRPr lang="cs-CZ" sz="2200" dirty="0"/>
          </a:p>
          <a:p>
            <a:pPr marL="0" indent="0" algn="just">
              <a:buNone/>
            </a:pPr>
            <a:endParaRPr lang="cs-CZ" sz="2200" dirty="0" smtClean="0"/>
          </a:p>
          <a:p>
            <a:pPr marL="0" lvl="0" indent="0" algn="just">
              <a:buNone/>
            </a:pPr>
            <a:endParaRPr lang="cs-CZ" sz="2200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cs-CZ" sz="2200" dirty="0">
                <a:solidFill>
                  <a:prstClr val="black"/>
                </a:solidFill>
              </a:rPr>
              <a:t>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Sluneční vítr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http://commons.wikimedia.org/wiki/File:CoronaSolar.gif</a:t>
            </a:r>
            <a:endParaRPr lang="cs-CZ" sz="2200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7312" y="3430538"/>
            <a:ext cx="2824945" cy="250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506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Slunce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100" dirty="0" smtClean="0"/>
              <a:t>Slunce se skládá z Vodíku (H), který pomalu vyhořívá a termojadernou reakcí se </a:t>
            </a:r>
            <a:r>
              <a:rPr lang="cs-CZ" sz="2100" smtClean="0"/>
              <a:t>mění        na </a:t>
            </a:r>
            <a:r>
              <a:rPr lang="cs-CZ" sz="2100" dirty="0" smtClean="0"/>
              <a:t>Hélium (He).</a:t>
            </a:r>
          </a:p>
          <a:p>
            <a:pPr algn="just"/>
            <a:r>
              <a:rPr lang="cs-CZ" sz="2100" dirty="0" smtClean="0"/>
              <a:t>Teplota v jádře Slunce se odhaduje na 16 miliónů </a:t>
            </a:r>
            <a:r>
              <a:rPr lang="cs-CZ" sz="2100" dirty="0" smtClean="0">
                <a:sym typeface="Symbol" panose="05050102010706020507" pitchFamily="18" charset="2"/>
              </a:rPr>
              <a:t>C.</a:t>
            </a:r>
          </a:p>
          <a:p>
            <a:pPr algn="just"/>
            <a:r>
              <a:rPr lang="cs-CZ" sz="2100" dirty="0" smtClean="0">
                <a:sym typeface="Symbol" panose="05050102010706020507" pitchFamily="18" charset="2"/>
              </a:rPr>
              <a:t>Povrch Slunce je podstatně chladnější oproti jádru, přesněji řečeno okolo 5000 – 6000 </a:t>
            </a:r>
            <a:r>
              <a:rPr lang="cs-CZ" sz="2100" dirty="0">
                <a:sym typeface="Symbol" panose="05050102010706020507" pitchFamily="18" charset="2"/>
              </a:rPr>
              <a:t>C</a:t>
            </a:r>
            <a:r>
              <a:rPr lang="cs-CZ" sz="2100" dirty="0" smtClean="0">
                <a:sym typeface="Symbol" panose="05050102010706020507" pitchFamily="18" charset="2"/>
              </a:rPr>
              <a:t>.</a:t>
            </a:r>
          </a:p>
          <a:p>
            <a:pPr marL="0" indent="0" algn="just">
              <a:buNone/>
            </a:pPr>
            <a:endParaRPr lang="cs-CZ" sz="2200" dirty="0">
              <a:sym typeface="Symbol" panose="05050102010706020507" pitchFamily="18" charset="2"/>
            </a:endParaRPr>
          </a:p>
          <a:p>
            <a:pPr marL="0" indent="0" algn="just">
              <a:buNone/>
            </a:pPr>
            <a:endParaRPr lang="cs-CZ" sz="2200" dirty="0" smtClean="0">
              <a:sym typeface="Symbol" panose="05050102010706020507" pitchFamily="18" charset="2"/>
            </a:endParaRPr>
          </a:p>
          <a:p>
            <a:pPr marL="0" indent="0" algn="just">
              <a:buNone/>
            </a:pPr>
            <a:endParaRPr lang="cs-CZ" sz="2200" dirty="0">
              <a:sym typeface="Symbol" panose="05050102010706020507" pitchFamily="18" charset="2"/>
            </a:endParaRPr>
          </a:p>
          <a:p>
            <a:pPr marL="0" indent="0" algn="just">
              <a:buNone/>
            </a:pPr>
            <a:endParaRPr lang="cs-CZ" sz="2200" dirty="0" smtClean="0">
              <a:sym typeface="Symbol" panose="05050102010706020507" pitchFamily="18" charset="2"/>
            </a:endParaRPr>
          </a:p>
          <a:p>
            <a:pPr marL="0" indent="0" algn="just">
              <a:buNone/>
            </a:pPr>
            <a:endParaRPr lang="cs-CZ" sz="2200" dirty="0">
              <a:sym typeface="Symbol" panose="05050102010706020507" pitchFamily="18" charset="2"/>
            </a:endParaRPr>
          </a:p>
          <a:p>
            <a:pPr marL="0" indent="0" algn="just">
              <a:buNone/>
            </a:pPr>
            <a:endParaRPr lang="cs-CZ" sz="2200" dirty="0" smtClean="0">
              <a:sym typeface="Symbol" panose="05050102010706020507" pitchFamily="18" charset="2"/>
            </a:endParaRPr>
          </a:p>
          <a:p>
            <a:pPr marL="0" indent="0" algn="just">
              <a:buNone/>
            </a:pPr>
            <a:endParaRPr lang="cs-CZ" sz="2200" dirty="0" smtClean="0">
              <a:sym typeface="Symbol" panose="05050102010706020507" pitchFamily="18" charset="2"/>
            </a:endParaRPr>
          </a:p>
          <a:p>
            <a:pPr marL="0" lvl="0" indent="0" algn="ctr">
              <a:buNone/>
            </a:pPr>
            <a:r>
              <a:rPr lang="cs-CZ" sz="2200" dirty="0">
                <a:solidFill>
                  <a:prstClr val="black"/>
                </a:solidFill>
              </a:rPr>
              <a:t>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Prostorový snímek Slunce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http://commons.wikimedia.org/wiki/File:BLUE_STEREO_3D_Time_for_Space_Wiggle.gif</a:t>
            </a:r>
            <a:endParaRPr lang="cs-CZ" sz="2200" dirty="0">
              <a:sym typeface="Symbol" panose="05050102010706020507" pitchFamily="18" charset="2"/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2815" y="3405351"/>
            <a:ext cx="3610140" cy="29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2522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Je Slunce planetou či hvězdou?</a:t>
            </a:r>
          </a:p>
          <a:p>
            <a:r>
              <a:rPr lang="cs-CZ" dirty="0" smtClean="0"/>
              <a:t>2. Jaká je střední vzdálenost Slunce – Země?</a:t>
            </a:r>
          </a:p>
          <a:p>
            <a:r>
              <a:rPr lang="cs-CZ" dirty="0" smtClean="0"/>
              <a:t>3. Uveďte několik příkladů jak Slunce a sluneční aktivita ovlivňuje každodenní život na Zemi.</a:t>
            </a:r>
          </a:p>
          <a:p>
            <a:r>
              <a:rPr lang="cs-CZ" dirty="0" smtClean="0"/>
              <a:t>4. Z kterých chemických prvků se Slunce skládá?</a:t>
            </a:r>
          </a:p>
          <a:p>
            <a:r>
              <a:rPr lang="cs-CZ" dirty="0" smtClean="0"/>
              <a:t>5. Proč Slunce hoří?</a:t>
            </a:r>
          </a:p>
          <a:p>
            <a:r>
              <a:rPr lang="cs-CZ" dirty="0" smtClean="0"/>
              <a:t>6. Jaká je teplota v jádře Slunce?</a:t>
            </a:r>
          </a:p>
          <a:p>
            <a:r>
              <a:rPr lang="cs-CZ" dirty="0" smtClean="0"/>
              <a:t>7. Jaké jsou teploty na povrchu Slunce?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8377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hvězdou</a:t>
            </a:r>
          </a:p>
          <a:p>
            <a:r>
              <a:rPr lang="cs-CZ" dirty="0"/>
              <a:t>2. 135 miliónů kilometrů (což odpovídá 7,5 světelným minutám)</a:t>
            </a:r>
          </a:p>
          <a:p>
            <a:r>
              <a:rPr lang="cs-CZ" dirty="0"/>
              <a:t>3. střídání dne a noci, závislé podnebí, změny počasí i teploty, významně se podílí na přílivu a odlivu</a:t>
            </a:r>
          </a:p>
          <a:p>
            <a:r>
              <a:rPr lang="cs-CZ" dirty="0"/>
              <a:t>4. Vodík a Hélium</a:t>
            </a:r>
          </a:p>
          <a:p>
            <a:r>
              <a:rPr lang="cs-CZ" dirty="0"/>
              <a:t>5. Vodík postupně vyhořívá</a:t>
            </a:r>
          </a:p>
          <a:p>
            <a:r>
              <a:rPr lang="cs-CZ" dirty="0"/>
              <a:t>6. teplota v jádře Slunce se odhaduje na 16 miliónů </a:t>
            </a:r>
            <a:r>
              <a:rPr lang="cs-CZ" dirty="0">
                <a:sym typeface="Symbol" panose="05050102010706020507" pitchFamily="18" charset="2"/>
              </a:rPr>
              <a:t>C</a:t>
            </a:r>
          </a:p>
          <a:p>
            <a:r>
              <a:rPr lang="cs-CZ" dirty="0">
                <a:sym typeface="Symbol" panose="05050102010706020507" pitchFamily="18" charset="2"/>
              </a:rPr>
              <a:t>7. povrch Slunce je podstatně chladnější oproti jádru, přesněji řečeno okolo 5000 – 6000 C</a:t>
            </a:r>
            <a:endParaRPr lang="cs-CZ" dirty="0"/>
          </a:p>
          <a:p>
            <a:endParaRPr lang="cs-CZ" sz="2800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2051899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413</Words>
  <Application>Microsoft Office PowerPoint</Application>
  <PresentationFormat>Širokoúhlá obrazovka</PresentationFormat>
  <Paragraphs>64</Paragraphs>
  <Slides>7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5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14" baseType="lpstr">
      <vt:lpstr>Arial</vt:lpstr>
      <vt:lpstr>Calibri</vt:lpstr>
      <vt:lpstr>Constantia</vt:lpstr>
      <vt:lpstr>Symbol</vt:lpstr>
      <vt:lpstr>Wingdings 2</vt:lpstr>
      <vt:lpstr>Tok</vt:lpstr>
      <vt:lpstr>Dokument</vt:lpstr>
      <vt:lpstr>Prezentace aplikace PowerPoint</vt:lpstr>
      <vt:lpstr>Slunce</vt:lpstr>
      <vt:lpstr>Slunce</vt:lpstr>
      <vt:lpstr>Slunce</vt:lpstr>
      <vt:lpstr>Slunce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Ivana Uherková</dc:creator>
  <cp:lastModifiedBy>ucitel</cp:lastModifiedBy>
  <cp:revision>12</cp:revision>
  <dcterms:created xsi:type="dcterms:W3CDTF">2013-11-29T10:23:13Z</dcterms:created>
  <dcterms:modified xsi:type="dcterms:W3CDTF">2014-04-03T08:30:54Z</dcterms:modified>
</cp:coreProperties>
</file>