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7" r:id="rId3"/>
    <p:sldId id="260" r:id="rId4"/>
    <p:sldId id="262" r:id="rId5"/>
    <p:sldId id="261" r:id="rId6"/>
    <p:sldId id="259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956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937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02703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414228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031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4153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58908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64254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0920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9295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95880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6888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924933"/>
              </p:ext>
            </p:extLst>
          </p:nvPr>
        </p:nvGraphicFramePr>
        <p:xfrm>
          <a:off x="2533650" y="1046163"/>
          <a:ext cx="7486650" cy="542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Dokument" r:id="rId4" imgW="6308869" imgH="4564786" progId="Word.Document.12">
                  <p:embed/>
                </p:oleObj>
              </mc:Choice>
              <mc:Fallback>
                <p:oleObj name="Dokument" r:id="rId4" imgW="6308869" imgH="456478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0" y="1046163"/>
                        <a:ext cx="7486650" cy="5424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4233" y="960854"/>
            <a:ext cx="7167358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22" y="709975"/>
            <a:ext cx="5292459" cy="965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95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Vesmírné signály a radioteleskopy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Rádiové vysílání. Tělesa ve vesmíru kromě světla vyzařují i </a:t>
            </a:r>
            <a:r>
              <a:rPr lang="cs-CZ" sz="2400" dirty="0" smtClean="0"/>
              <a:t>radiové vlny </a:t>
            </a:r>
            <a:r>
              <a:rPr lang="cs-CZ" sz="2400" dirty="0"/>
              <a:t>(podobně jako rádio či televize), které jsme schopni </a:t>
            </a:r>
            <a:r>
              <a:rPr lang="cs-CZ" sz="2400" dirty="0" smtClean="0"/>
              <a:t>zachytit pomocí </a:t>
            </a:r>
            <a:r>
              <a:rPr lang="cs-CZ" sz="2400" dirty="0"/>
              <a:t>antény. Tyto antény se nazývají radioteleskopy (</a:t>
            </a:r>
            <a:r>
              <a:rPr lang="cs-CZ" sz="2400" dirty="0" smtClean="0"/>
              <a:t>parabolický talíř).</a:t>
            </a:r>
          </a:p>
          <a:p>
            <a:pPr algn="just"/>
            <a:r>
              <a:rPr lang="cs-CZ" sz="2400" dirty="0" smtClean="0"/>
              <a:t>Velmi často se jedná o vlny, které nejsou slyšitelné pouhým uchem – tzn. jde o vlny infrazvukové či ultrazvukové.</a:t>
            </a:r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sz="1600" b="1" dirty="0" smtClean="0"/>
              <a:t>Obr. </a:t>
            </a:r>
            <a:r>
              <a:rPr lang="cs-CZ" sz="1600" b="1" dirty="0"/>
              <a:t>1 </a:t>
            </a:r>
            <a:r>
              <a:rPr lang="cs-CZ" sz="1600" dirty="0" smtClean="0"/>
              <a:t>-</a:t>
            </a:r>
            <a:r>
              <a:rPr lang="cs-CZ" sz="1600" i="1" dirty="0" smtClean="0"/>
              <a:t>Radioteleskopy</a:t>
            </a:r>
            <a:r>
              <a:rPr lang="cs-CZ" sz="1600" dirty="0" smtClean="0"/>
              <a:t> </a:t>
            </a:r>
            <a:r>
              <a:rPr lang="cs-CZ" sz="1600" i="1" kern="0" dirty="0">
                <a:solidFill>
                  <a:prstClr val="black"/>
                </a:solidFill>
              </a:rPr>
              <a:t>- </a:t>
            </a:r>
            <a:r>
              <a:rPr lang="cs-CZ" sz="1600" kern="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kern="0" dirty="0" err="1">
                <a:solidFill>
                  <a:prstClr val="black"/>
                </a:solidFill>
              </a:rPr>
              <a:t>Documentation</a:t>
            </a:r>
            <a:r>
              <a:rPr lang="cs-CZ" sz="1600" kern="0" dirty="0">
                <a:solidFill>
                  <a:prstClr val="black"/>
                </a:solidFill>
              </a:rPr>
              <a:t> </a:t>
            </a:r>
            <a:r>
              <a:rPr lang="cs-CZ" sz="1600" kern="0" dirty="0" err="1">
                <a:solidFill>
                  <a:prstClr val="black"/>
                </a:solidFill>
              </a:rPr>
              <a:t>License</a:t>
            </a:r>
            <a:r>
              <a:rPr lang="cs-CZ" sz="1600" kern="0" dirty="0">
                <a:solidFill>
                  <a:prstClr val="black"/>
                </a:solidFill>
              </a:rPr>
              <a:t> na www: http://commons.wikimedia.org/wiki/File:Mrao_ami_lba_ryle.jpg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635" y="3986508"/>
            <a:ext cx="2487585" cy="1813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01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Zvuk - infrazvuk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2600" dirty="0"/>
              <a:t>Infrazvuk je akustické vlnění, jehož frekvence je tak nízká, že ho lidské ucho není schopné zaznamenat. </a:t>
            </a:r>
            <a:endParaRPr lang="cs-CZ" sz="2600" dirty="0" smtClean="0"/>
          </a:p>
          <a:p>
            <a:pPr algn="just"/>
            <a:r>
              <a:rPr lang="cs-CZ" sz="2600" dirty="0" smtClean="0"/>
              <a:t>Přesná </a:t>
            </a:r>
            <a:r>
              <a:rPr lang="cs-CZ" sz="2600" dirty="0"/>
              <a:t>hranice mezi slyšitelným zvukem a infrazvukem neexistuje, ale udává se mezi 16 až 20 Hz. </a:t>
            </a:r>
            <a:endParaRPr lang="cs-CZ" sz="2600" dirty="0" smtClean="0"/>
          </a:p>
          <a:p>
            <a:pPr algn="just"/>
            <a:r>
              <a:rPr lang="cs-CZ" sz="2600" dirty="0" smtClean="0"/>
              <a:t>Spodní </a:t>
            </a:r>
            <a:r>
              <a:rPr lang="cs-CZ" sz="2600" dirty="0"/>
              <a:t>hranice se udává mezi 0,001 a 0,2 Hz.  </a:t>
            </a:r>
            <a:r>
              <a:rPr lang="cs-CZ" sz="2600" dirty="0" smtClean="0"/>
              <a:t>Je </a:t>
            </a:r>
            <a:r>
              <a:rPr lang="cs-CZ" sz="2600" dirty="0"/>
              <a:t>známo, že velryby, sloni, hroši, nosorožci, okapi a aligátoři používají infrazvuk k dorozumívání.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291" y="4491574"/>
            <a:ext cx="2747662" cy="1820326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2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Sloni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http://commons.wikimedia.org/wiki/File:ELEPHANTS.jpg?uselang=cs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13610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Zvuk - infrazvuk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2600" dirty="0"/>
              <a:t>I když infrazvuk neslyšíme, může způsobit vážné závratě. </a:t>
            </a:r>
            <a:endParaRPr lang="cs-CZ" sz="2600" dirty="0" smtClean="0"/>
          </a:p>
          <a:p>
            <a:pPr algn="just"/>
            <a:r>
              <a:rPr lang="cs-CZ" sz="2600" dirty="0" smtClean="0"/>
              <a:t>Při </a:t>
            </a:r>
            <a:r>
              <a:rPr lang="cs-CZ" sz="2600" dirty="0"/>
              <a:t>vysoké intenzitě může způsobit perforaci kochleární membrány nebo infarkt. </a:t>
            </a:r>
            <a:endParaRPr lang="cs-CZ" sz="2600" dirty="0" smtClean="0"/>
          </a:p>
          <a:p>
            <a:pPr algn="just"/>
            <a:r>
              <a:rPr lang="cs-CZ" sz="2600" dirty="0" smtClean="0"/>
              <a:t>Vnímaví </a:t>
            </a:r>
            <a:r>
              <a:rPr lang="cs-CZ" sz="2600" dirty="0"/>
              <a:t>jedinci pociťují tlak v uších (pocit "zalehnutí"), tlak na citlivé oblasti pokožky, jako </a:t>
            </a:r>
            <a:r>
              <a:rPr lang="cs-CZ" sz="2600" dirty="0" smtClean="0"/>
              <a:t>např. </a:t>
            </a:r>
            <a:r>
              <a:rPr lang="cs-CZ" sz="2600" dirty="0"/>
              <a:t>obličej, hřbet ruky.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479" y="4124422"/>
            <a:ext cx="1792768" cy="179276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122218" y="5917190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3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Srdce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http://commons.wikimedia.org/wiki/File:Heart%27s_Ubication.jpg?uselang=cs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870855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Zvuk - </a:t>
            </a:r>
            <a:r>
              <a:rPr lang="cs-CZ" dirty="0" smtClean="0">
                <a:solidFill>
                  <a:prstClr val="black"/>
                </a:solidFill>
              </a:rPr>
              <a:t>ultrazvuk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2600" dirty="0"/>
              <a:t>Frekvenci vyšší než 20 kHz má ultrazvuk, který mohou vnímat např. psi, delfíni či netopýři</a:t>
            </a:r>
            <a:r>
              <a:rPr lang="cs-CZ" sz="2600" dirty="0" smtClean="0"/>
              <a:t>.</a:t>
            </a:r>
          </a:p>
          <a:p>
            <a:pPr algn="just"/>
            <a:r>
              <a:rPr lang="cs-CZ" sz="2600" dirty="0"/>
              <a:t>Vlnová délka ultrazvuku je menší než vlnová délka zvukového vlnění, proto je ultrazvuk méně ovlivněn ohybem. </a:t>
            </a:r>
            <a:endParaRPr lang="cs-CZ" sz="2600" dirty="0" smtClean="0"/>
          </a:p>
          <a:p>
            <a:pPr algn="just"/>
            <a:r>
              <a:rPr lang="cs-CZ" sz="2600" dirty="0" smtClean="0"/>
              <a:t>Výrazný </a:t>
            </a:r>
            <a:r>
              <a:rPr lang="cs-CZ" sz="2600" dirty="0"/>
              <a:t>je jeho odraz od překážek, absorpce ve vzduchu (v plynech) a je méně pohlcován kapalinami a pevnými </a:t>
            </a:r>
            <a:r>
              <a:rPr lang="cs-CZ" sz="2600" dirty="0" smtClean="0"/>
              <a:t>látkami.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271563" y="4037553"/>
            <a:ext cx="1648871" cy="262995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921326" y="6176963"/>
            <a:ext cx="10349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4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lang="cs-CZ" sz="1600" i="1" kern="0" dirty="0" smtClean="0">
                <a:solidFill>
                  <a:prstClr val="black"/>
                </a:solidFill>
              </a:rPr>
              <a:t>Netopýr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http://commons.wikimedia.org/wiki/File:Golden_crowned_fruit_bat.jpg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02859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Zvuk </a:t>
            </a:r>
            <a:r>
              <a:rPr lang="cs-CZ" dirty="0" smtClean="0">
                <a:solidFill>
                  <a:prstClr val="black"/>
                </a:solidFill>
              </a:rPr>
              <a:t>– ultrazvuk a jeho využití v praxi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600" dirty="0" smtClean="0"/>
              <a:t>Sonografie - ultrazvuk </a:t>
            </a:r>
            <a:r>
              <a:rPr lang="cs-CZ" sz="2600" dirty="0"/>
              <a:t>se dá použít třeba při lékařském vyšetření. </a:t>
            </a:r>
            <a:endParaRPr lang="cs-CZ" sz="2600" dirty="0" smtClean="0"/>
          </a:p>
          <a:p>
            <a:pPr algn="just"/>
            <a:r>
              <a:rPr lang="cs-CZ" sz="2600" dirty="0" smtClean="0"/>
              <a:t>Ultrazvukové </a:t>
            </a:r>
            <a:r>
              <a:rPr lang="cs-CZ" sz="2600" dirty="0"/>
              <a:t>vlny o frekvenci 1 až 18 MHz procházejí tělem a odrážejí se od jednotlivých orgánů resp. od přechodů mezi tkáněmi s různou akustickou impedancí</a:t>
            </a:r>
            <a:r>
              <a:rPr lang="cs-CZ" sz="2600" dirty="0" smtClean="0"/>
              <a:t>. </a:t>
            </a:r>
            <a:endParaRPr lang="cs-CZ" sz="26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035" y="3482993"/>
            <a:ext cx="3276379" cy="2494597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921326" y="6176963"/>
            <a:ext cx="10349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5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lang="cs-CZ" sz="1600" i="1" noProof="0" dirty="0" smtClean="0"/>
              <a:t>B</a:t>
            </a:r>
            <a:r>
              <a:rPr lang="cs-CZ" sz="1600" i="1" dirty="0" err="1" smtClean="0"/>
              <a:t>arevný</a:t>
            </a:r>
            <a:r>
              <a:rPr lang="cs-CZ" sz="1600" i="1" dirty="0" smtClean="0"/>
              <a:t> </a:t>
            </a:r>
            <a:r>
              <a:rPr lang="cs-CZ" sz="1600" i="1" dirty="0"/>
              <a:t>Doppler stenózy vnitřní </a:t>
            </a:r>
            <a:r>
              <a:rPr lang="cs-CZ" sz="1600" i="1" dirty="0" smtClean="0"/>
              <a:t>karotidy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http://commons.wikimedia.org/wiki/File:Doppler_mitral_valve.gif?uselang=cs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73203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Zvuk – ultrazvuk a jeho využití v praxi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600" dirty="0" smtClean="0"/>
              <a:t>Echolokace - polohu </a:t>
            </a:r>
            <a:r>
              <a:rPr lang="cs-CZ" sz="2600" dirty="0"/>
              <a:t>a vzdálenost různých těles s pomocí ultrazvuku zjišťuje </a:t>
            </a:r>
            <a:r>
              <a:rPr lang="cs-CZ" sz="2600" dirty="0">
                <a:solidFill>
                  <a:srgbClr val="FF0000"/>
                </a:solidFill>
              </a:rPr>
              <a:t>sonar</a:t>
            </a:r>
            <a:r>
              <a:rPr lang="cs-CZ" sz="2600" dirty="0"/>
              <a:t> na základě rychlosti šíření zvuku. </a:t>
            </a:r>
            <a:endParaRPr lang="cs-CZ" sz="2600" dirty="0" smtClean="0"/>
          </a:p>
          <a:p>
            <a:pPr algn="just"/>
            <a:r>
              <a:rPr lang="cs-CZ" sz="2600" dirty="0" smtClean="0"/>
              <a:t>Používanému </a:t>
            </a:r>
            <a:r>
              <a:rPr lang="cs-CZ" sz="2600" dirty="0"/>
              <a:t>postupu se říká echolokace (nejen pro ultrazvuk) a užívají ji (kromě technického způsobu) např. netopýři či kytovci. </a:t>
            </a:r>
            <a:endParaRPr lang="cs-CZ" sz="2600" dirty="0" smtClean="0"/>
          </a:p>
          <a:p>
            <a:pPr algn="just"/>
            <a:r>
              <a:rPr lang="cs-CZ" sz="2600" dirty="0" smtClean="0"/>
              <a:t>K </a:t>
            </a:r>
            <a:r>
              <a:rPr lang="cs-CZ" sz="2600" dirty="0"/>
              <a:t>plašení zvířat se používají také ultrazvukové odpuzovače.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862" y="4162283"/>
            <a:ext cx="4835233" cy="201468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921326" y="6176963"/>
            <a:ext cx="10349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6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Sonarový snímek </a:t>
            </a:r>
            <a:r>
              <a:rPr lang="cs-CZ" sz="1600" i="1" kern="0" dirty="0">
                <a:solidFill>
                  <a:prstClr val="black"/>
                </a:solidFill>
              </a:rPr>
              <a:t>potopené lodi </a:t>
            </a:r>
            <a:r>
              <a:rPr lang="cs-CZ" sz="1600" i="1" kern="0" dirty="0" err="1">
                <a:solidFill>
                  <a:prstClr val="black"/>
                </a:solidFill>
              </a:rPr>
              <a:t>Mikhail</a:t>
            </a:r>
            <a:r>
              <a:rPr lang="cs-CZ" sz="1600" i="1" kern="0" dirty="0">
                <a:solidFill>
                  <a:prstClr val="black"/>
                </a:solidFill>
              </a:rPr>
              <a:t> </a:t>
            </a:r>
            <a:r>
              <a:rPr lang="cs-CZ" sz="1600" i="1" kern="0" dirty="0" err="1" smtClean="0">
                <a:solidFill>
                  <a:prstClr val="black"/>
                </a:solidFill>
              </a:rPr>
              <a:t>Lermontov</a:t>
            </a:r>
            <a:r>
              <a:rPr lang="cs-CZ" sz="1600" i="1" kern="0" dirty="0" smtClean="0">
                <a:solidFill>
                  <a:prstClr val="black"/>
                </a:solidFill>
              </a:rPr>
              <a:t> na dně moře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http://commons.wikimedia.org/wiki/File:Mikhail_Lermontov_sonar.jpg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984691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Co je to infrazvuk?</a:t>
            </a:r>
          </a:p>
          <a:p>
            <a:r>
              <a:rPr lang="cs-CZ" dirty="0" smtClean="0"/>
              <a:t>2. Která ze zvířat využívají infrazvuk k dorozumívání?</a:t>
            </a:r>
          </a:p>
          <a:p>
            <a:r>
              <a:rPr lang="cs-CZ" dirty="0" smtClean="0"/>
              <a:t>3. Jak působí infrazvuk na lidský organismus?</a:t>
            </a:r>
          </a:p>
          <a:p>
            <a:r>
              <a:rPr lang="cs-CZ" dirty="0" smtClean="0"/>
              <a:t>4. Co je to ultrazvuk?</a:t>
            </a:r>
          </a:p>
          <a:p>
            <a:r>
              <a:rPr lang="cs-CZ" dirty="0" smtClean="0"/>
              <a:t>5. Jaké praktické využití má ultrazvuk v technice?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19607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</a:t>
            </a:r>
            <a:r>
              <a:rPr lang="cs-CZ" dirty="0"/>
              <a:t>akustické vlnění, jehož frekvence je tak nízká, že ho lidské ucho není schopné </a:t>
            </a:r>
            <a:r>
              <a:rPr lang="cs-CZ" dirty="0" smtClean="0"/>
              <a:t>zaznamenat</a:t>
            </a:r>
          </a:p>
          <a:p>
            <a:r>
              <a:rPr lang="cs-CZ" dirty="0" smtClean="0"/>
              <a:t>2. </a:t>
            </a:r>
            <a:r>
              <a:rPr lang="cs-CZ" dirty="0"/>
              <a:t>velryby, sloni, hroši, nosorožci, okapi </a:t>
            </a:r>
            <a:r>
              <a:rPr lang="cs-CZ" dirty="0" smtClean="0"/>
              <a:t>či aligátoři </a:t>
            </a:r>
          </a:p>
          <a:p>
            <a:r>
              <a:rPr lang="cs-CZ" dirty="0" smtClean="0"/>
              <a:t>3. </a:t>
            </a:r>
            <a:r>
              <a:rPr lang="cs-CZ" dirty="0"/>
              <a:t>tlak v uších (pocit "zalehnutí"), tlak na citlivé oblasti pokožky, jako např. </a:t>
            </a:r>
            <a:r>
              <a:rPr lang="cs-CZ" dirty="0" smtClean="0"/>
              <a:t>obličej či hřbet ruky</a:t>
            </a:r>
          </a:p>
          <a:p>
            <a:r>
              <a:rPr lang="cs-CZ" dirty="0" smtClean="0"/>
              <a:t>4. frekvence </a:t>
            </a:r>
            <a:r>
              <a:rPr lang="cs-CZ" dirty="0"/>
              <a:t>vyšší než 20 kHz </a:t>
            </a:r>
            <a:endParaRPr lang="cs-CZ" dirty="0" smtClean="0"/>
          </a:p>
          <a:p>
            <a:r>
              <a:rPr lang="cs-CZ" dirty="0" smtClean="0"/>
              <a:t>5. lékařství, vojenská technika – sonary, hloubkoměry </a:t>
            </a:r>
            <a:r>
              <a:rPr lang="cs-CZ" dirty="0" err="1" smtClean="0"/>
              <a:t>apod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000299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</TotalTime>
  <Words>592</Words>
  <Application>Microsoft Office PowerPoint</Application>
  <PresentationFormat>Širokoúhlá obrazovka</PresentationFormat>
  <Paragraphs>45</Paragraphs>
  <Slides>9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Vesmírné signály a radioteleskopy</vt:lpstr>
      <vt:lpstr>Zvuk - infrazvuk</vt:lpstr>
      <vt:lpstr>Zvuk - infrazvuk</vt:lpstr>
      <vt:lpstr>Zvuk - ultrazvuk</vt:lpstr>
      <vt:lpstr>Zvuk – ultrazvuk a jeho využití v praxi</vt:lpstr>
      <vt:lpstr>Zvuk – ultrazvuk a jeho využití v praxi</vt:lpstr>
      <vt:lpstr>Kontrolní otázky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12</cp:revision>
  <dcterms:created xsi:type="dcterms:W3CDTF">2014-01-06T17:31:11Z</dcterms:created>
  <dcterms:modified xsi:type="dcterms:W3CDTF">2014-04-03T08:37:52Z</dcterms:modified>
</cp:coreProperties>
</file>