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67" r:id="rId5"/>
    <p:sldId id="259" r:id="rId6"/>
    <p:sldId id="260" r:id="rId7"/>
    <p:sldId id="268" r:id="rId8"/>
    <p:sldId id="261" r:id="rId9"/>
    <p:sldId id="262" r:id="rId10"/>
    <p:sldId id="263" r:id="rId11"/>
    <p:sldId id="265" r:id="rId12"/>
    <p:sldId id="269" r:id="rId13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9" autoAdjust="0"/>
    <p:restoredTop sz="94660"/>
  </p:normalViewPr>
  <p:slideViewPr>
    <p:cSldViewPr snapToGrid="0">
      <p:cViewPr varScale="1">
        <p:scale>
          <a:sx n="92" d="100"/>
          <a:sy n="92" d="100"/>
        </p:scale>
        <p:origin x="9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5930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3353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8705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0358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79750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356974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93479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1015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1063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72319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790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9412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hyperlink" Target="http://commons.wikimedia.org/wiki/File:ALH84001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15713072"/>
              </p:ext>
            </p:extLst>
          </p:nvPr>
        </p:nvGraphicFramePr>
        <p:xfrm>
          <a:off x="2535238" y="1035050"/>
          <a:ext cx="6842125" cy="4845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kument" r:id="rId4" imgW="6308869" imgH="4458754" progId="Word.Document.12">
                  <p:embed/>
                </p:oleObj>
              </mc:Choice>
              <mc:Fallback>
                <p:oleObj name="Dokument" r:id="rId4" imgW="6308869" imgH="4458754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5238" y="1035050"/>
                        <a:ext cx="6842125" cy="4845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0879" y="836163"/>
            <a:ext cx="6273739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8371" y="695413"/>
            <a:ext cx="4592794" cy="83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0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>
                <a:effectLst/>
              </a:rPr>
              <a:t>Nebývalý rozruch zapříčinilo studium marsovského meteoritu ALH84001 nalezeného na Zemi, který dle některých skupin vědců obsahuje fosilizované pozůstatky činnosti mikroorganismů</a:t>
            </a:r>
          </a:p>
          <a:p>
            <a:pPr algn="just"/>
            <a:r>
              <a:rPr lang="cs-CZ" sz="2400" dirty="0" smtClean="0">
                <a:effectLst/>
              </a:rPr>
              <a:t>Detail výbrusu meteoritu AHL84001. Průměr protáhlého útvaru je 100 </a:t>
            </a:r>
            <a:r>
              <a:rPr lang="cs-CZ" sz="2400" dirty="0" err="1" smtClean="0">
                <a:effectLst/>
              </a:rPr>
              <a:t>nm</a:t>
            </a:r>
            <a:r>
              <a:rPr lang="cs-CZ" sz="2400" dirty="0" smtClean="0">
                <a:effectLst/>
              </a:rPr>
              <a:t>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400" b="1" dirty="0" smtClean="0">
                <a:solidFill>
                  <a:prstClr val="black"/>
                </a:solidFill>
                <a:latin typeface="Calibri" panose="020F0502020204030204"/>
              </a:rPr>
              <a:t>Obr.9 a obr.10 </a:t>
            </a:r>
            <a:r>
              <a:rPr lang="cs-CZ" sz="14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4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400" i="1" dirty="0" smtClean="0">
                <a:solidFill>
                  <a:prstClr val="black"/>
                </a:solidFill>
                <a:latin typeface="Calibri" panose="020F0502020204030204"/>
              </a:rPr>
              <a:t>Celkový pohled na vzorek AHL84001 a detail bakterie pod mikroskopem - </a:t>
            </a:r>
            <a:r>
              <a:rPr lang="cs-CZ" sz="1400" dirty="0" smtClean="0">
                <a:solidFill>
                  <a:prstClr val="black"/>
                </a:solidFill>
              </a:rPr>
              <a:t>dostupné </a:t>
            </a:r>
            <a:r>
              <a:rPr lang="cs-CZ" sz="1400" dirty="0">
                <a:solidFill>
                  <a:prstClr val="black"/>
                </a:solidFill>
              </a:rPr>
              <a:t>pod licencí GNU Free </a:t>
            </a:r>
            <a:r>
              <a:rPr lang="cs-CZ" sz="1400" dirty="0" err="1">
                <a:solidFill>
                  <a:prstClr val="black"/>
                </a:solidFill>
              </a:rPr>
              <a:t>Documentation</a:t>
            </a:r>
            <a:r>
              <a:rPr lang="cs-CZ" sz="1400" dirty="0">
                <a:solidFill>
                  <a:prstClr val="black"/>
                </a:solidFill>
              </a:rPr>
              <a:t> </a:t>
            </a:r>
            <a:r>
              <a:rPr lang="cs-CZ" sz="1400" dirty="0" err="1">
                <a:solidFill>
                  <a:prstClr val="black"/>
                </a:solidFill>
              </a:rPr>
              <a:t>License</a:t>
            </a:r>
            <a:r>
              <a:rPr lang="cs-CZ" sz="1400" dirty="0">
                <a:solidFill>
                  <a:prstClr val="black"/>
                </a:solidFill>
              </a:rPr>
              <a:t> na www: </a:t>
            </a:r>
            <a:r>
              <a:rPr lang="cs-CZ" sz="1400" dirty="0">
                <a:hlinkClick r:id="rId2"/>
              </a:rPr>
              <a:t>http://commons.wikimedia.org/wiki/File:ALH84001.jpg</a:t>
            </a:r>
            <a:r>
              <a:rPr lang="cs-CZ" sz="1400" dirty="0"/>
              <a:t> </a:t>
            </a:r>
            <a:r>
              <a:rPr lang="cs-CZ" sz="1400" dirty="0">
                <a:solidFill>
                  <a:prstClr val="black"/>
                </a:solidFill>
              </a:rPr>
              <a:t>a www: http://commons.wikimedia.org/wiki/File:ALH84001bakterie.jpg</a:t>
            </a:r>
            <a:endParaRPr lang="cs-CZ" sz="14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291" y="3657670"/>
            <a:ext cx="3192213" cy="2306782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4802" y="3678249"/>
            <a:ext cx="3615594" cy="2306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1982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Který v pořadí obíhá Mars okolo Slunce?</a:t>
            </a:r>
          </a:p>
          <a:p>
            <a:r>
              <a:rPr lang="cs-CZ" dirty="0" smtClean="0"/>
              <a:t>Jakou velikost zaujímá vzhledem k ostatním planetám Sluneční soustavy?</a:t>
            </a:r>
          </a:p>
          <a:p>
            <a:r>
              <a:rPr lang="cs-CZ" dirty="0" smtClean="0"/>
              <a:t>Je Mars viditelný na noční obloze?</a:t>
            </a:r>
          </a:p>
          <a:p>
            <a:r>
              <a:rPr lang="cs-CZ" dirty="0" smtClean="0"/>
              <a:t>Jakou barvu má na noční obloze Mars oproti ostatním objektům?</a:t>
            </a:r>
          </a:p>
          <a:p>
            <a:r>
              <a:rPr lang="cs-CZ" dirty="0" smtClean="0"/>
              <a:t>Jak se jmenují dva měsíce Marsu?</a:t>
            </a:r>
          </a:p>
          <a:p>
            <a:r>
              <a:rPr lang="cs-CZ" dirty="0" smtClean="0"/>
              <a:t>Jak dlouho trvá den na Marsu?</a:t>
            </a:r>
          </a:p>
          <a:p>
            <a:r>
              <a:rPr lang="cs-CZ" dirty="0" smtClean="0"/>
              <a:t>Které dva gigantické objekty na Marsu jsou vidět již z jeho oběžné dráhy?</a:t>
            </a:r>
          </a:p>
          <a:p>
            <a:r>
              <a:rPr lang="cs-CZ" dirty="0" smtClean="0"/>
              <a:t>V jakých intervalech se pohybují teploty na povrchu planety?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694827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Čtvrtý.</a:t>
            </a:r>
          </a:p>
          <a:p>
            <a:r>
              <a:rPr lang="cs-CZ" sz="2800" dirty="0" smtClean="0"/>
              <a:t>Mars je v </a:t>
            </a:r>
            <a:r>
              <a:rPr lang="cs-CZ" sz="2800" dirty="0"/>
              <a:t>pořadí druhá nejmenší planeta soustavy po </a:t>
            </a:r>
            <a:r>
              <a:rPr lang="cs-CZ" sz="2800" dirty="0" smtClean="0"/>
              <a:t>Merkuru.</a:t>
            </a:r>
          </a:p>
          <a:p>
            <a:r>
              <a:rPr lang="cs-CZ" dirty="0"/>
              <a:t>Na noční obloze je Mars velmi dobře </a:t>
            </a:r>
            <a:r>
              <a:rPr lang="cs-CZ" dirty="0" smtClean="0"/>
              <a:t>viditelný.</a:t>
            </a:r>
          </a:p>
          <a:p>
            <a:r>
              <a:rPr lang="cs-CZ" dirty="0" smtClean="0"/>
              <a:t>Je načervenalý.</a:t>
            </a:r>
          </a:p>
          <a:p>
            <a:r>
              <a:rPr lang="cs-CZ" dirty="0" err="1" smtClean="0"/>
              <a:t>Phobos</a:t>
            </a:r>
            <a:r>
              <a:rPr lang="cs-CZ" dirty="0" smtClean="0"/>
              <a:t> a </a:t>
            </a:r>
            <a:r>
              <a:rPr lang="cs-CZ" dirty="0" err="1" smtClean="0"/>
              <a:t>Deimos</a:t>
            </a:r>
            <a:r>
              <a:rPr lang="cs-CZ" dirty="0" smtClean="0"/>
              <a:t>.</a:t>
            </a:r>
          </a:p>
          <a:p>
            <a:r>
              <a:rPr lang="cs-CZ" sz="2800" dirty="0"/>
              <a:t>24 hodin, 39 minut a 35,244 </a:t>
            </a:r>
            <a:r>
              <a:rPr lang="cs-CZ" sz="2800" dirty="0" smtClean="0"/>
              <a:t>sekund.</a:t>
            </a:r>
          </a:p>
          <a:p>
            <a:r>
              <a:rPr lang="cs-CZ" sz="2800" dirty="0"/>
              <a:t>Olympus </a:t>
            </a:r>
            <a:r>
              <a:rPr lang="cs-CZ" sz="2800" dirty="0" err="1" smtClean="0"/>
              <a:t>Mons</a:t>
            </a:r>
            <a:r>
              <a:rPr lang="cs-CZ" sz="2800" dirty="0" smtClean="0"/>
              <a:t> a </a:t>
            </a:r>
            <a:r>
              <a:rPr lang="cs-CZ" sz="2800" dirty="0"/>
              <a:t>Valles </a:t>
            </a:r>
            <a:r>
              <a:rPr lang="cs-CZ" sz="2800" dirty="0" err="1" smtClean="0"/>
              <a:t>Marineris</a:t>
            </a:r>
            <a:r>
              <a:rPr lang="cs-CZ" sz="2800" dirty="0" smtClean="0"/>
              <a:t>.</a:t>
            </a:r>
          </a:p>
          <a:p>
            <a:r>
              <a:rPr lang="cs-CZ" sz="2800"/>
              <a:t>+25° C, na straně odvrácené pak v extrémech až -150° C.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4004153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Mars je čtvrtá planeta sluneční soustavy, v pořadí druhá nejmenší planeta soustavy po Merkuru. </a:t>
            </a:r>
          </a:p>
          <a:p>
            <a:pPr algn="just"/>
            <a:r>
              <a:rPr lang="cs-CZ" sz="2400" dirty="0" smtClean="0"/>
              <a:t>Je pojmenována po římském bohu války </a:t>
            </a:r>
            <a:r>
              <a:rPr lang="cs-CZ" sz="2400" dirty="0" err="1" smtClean="0"/>
              <a:t>Martovi</a:t>
            </a:r>
            <a:r>
              <a:rPr lang="cs-CZ" sz="2400" dirty="0" smtClean="0"/>
              <a:t>. 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porovnání velikostí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Země a Marsu-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http://commons.wikimedia.org/wiki/File:5_Terrestrial_planets_size_comparison.png?uselang=cs</a:t>
            </a:r>
            <a:endParaRPr lang="pl-PL" sz="16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060" y="3402432"/>
            <a:ext cx="6181880" cy="2523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8775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Na noční obloze je Mars velmi dobře viditelný a charakteristický svou načervenalou barvou, která našim předkům připomínala krev (odtud název tělesa).</a:t>
            </a:r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perioda Marsu od 3. července 2003 do 5. srpna 2003 zachycena pozemským teleskopem v Minnesotě-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http://commons.wikimedia.org/wiki/File:Marsrglobe2004.gif?uselang=cs</a:t>
            </a:r>
            <a:endParaRPr lang="cs-CZ" dirty="0" smtClean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4738" y="3492909"/>
            <a:ext cx="2111477" cy="2111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448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z="2400" dirty="0">
                <a:solidFill>
                  <a:prstClr val="black"/>
                </a:solidFill>
              </a:rPr>
              <a:t>Jedná se o planetu „zemského“ typu, tj. má pevný horninový povrch pokrytý krátery, vysokými sopkami, hlubokými kaňony a dalšími útvary. </a:t>
            </a:r>
          </a:p>
          <a:p>
            <a:pPr lvl="0"/>
            <a:r>
              <a:rPr lang="cs-CZ" sz="2400" dirty="0">
                <a:solidFill>
                  <a:prstClr val="black"/>
                </a:solidFill>
              </a:rPr>
              <a:t>Má dva měsíce nepravidelného tvaru pojmenované </a:t>
            </a:r>
            <a:r>
              <a:rPr lang="cs-CZ" sz="2400" dirty="0" err="1">
                <a:solidFill>
                  <a:prstClr val="black"/>
                </a:solidFill>
              </a:rPr>
              <a:t>Phobos</a:t>
            </a:r>
            <a:r>
              <a:rPr lang="cs-CZ" sz="2400" dirty="0">
                <a:solidFill>
                  <a:prstClr val="black"/>
                </a:solidFill>
              </a:rPr>
              <a:t> a </a:t>
            </a:r>
            <a:r>
              <a:rPr lang="cs-CZ" sz="2400" dirty="0" err="1">
                <a:solidFill>
                  <a:prstClr val="black"/>
                </a:solidFill>
              </a:rPr>
              <a:t>Deimos</a:t>
            </a:r>
            <a:r>
              <a:rPr lang="cs-CZ" sz="2400" dirty="0" smtClean="0">
                <a:solidFill>
                  <a:prstClr val="black"/>
                </a:solidFill>
              </a:rPr>
              <a:t>.</a:t>
            </a:r>
          </a:p>
          <a:p>
            <a:pPr marL="0" lv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lv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porovnání velikostí měsíců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Phobos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a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Deimos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http://commons.wikimedia.org/wiki/File:Phobos_deimos_diff.jpg</a:t>
            </a:r>
            <a:endParaRPr lang="cs-CZ" sz="2400" dirty="0">
              <a:solidFill>
                <a:prstClr val="black"/>
              </a:solidFill>
            </a:endParaRPr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54956" y="2371682"/>
            <a:ext cx="2929180" cy="466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1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Sluneční den je podobně dlouhý jako na Zemi (24 hodin, 39 minut a 35,244 sekund). 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Mars vyfotografovaný z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Hubble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i="1" dirty="0" err="1">
                <a:solidFill>
                  <a:prstClr val="black"/>
                </a:solidFill>
                <a:latin typeface="Calibri" panose="020F0502020204030204"/>
              </a:rPr>
              <a:t>Telescope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http://commons.wikimedia.org/wiki/File:Mars_Hubble.jpg</a:t>
            </a: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0993" y="2477396"/>
            <a:ext cx="3220397" cy="3220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5304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600" y="1935164"/>
            <a:ext cx="10972800" cy="4052681"/>
          </a:xfrm>
        </p:spPr>
        <p:txBody>
          <a:bodyPr/>
          <a:lstStyle/>
          <a:p>
            <a:pPr algn="just"/>
            <a:r>
              <a:rPr lang="cs-CZ" sz="2400" dirty="0" smtClean="0"/>
              <a:t>Na Marsu se nachází hned dva gigantické objekty, které jsou viditelné z oběžné dráhy planety. </a:t>
            </a:r>
          </a:p>
          <a:p>
            <a:pPr algn="just"/>
            <a:r>
              <a:rPr lang="cs-CZ" sz="2400" dirty="0"/>
              <a:t>V</a:t>
            </a:r>
            <a:r>
              <a:rPr lang="cs-CZ" sz="2400" dirty="0" smtClean="0"/>
              <a:t> současnosti zde nalezneme nejvyšší známou horu sluneční soustavy – štítovou sopku Olympus </a:t>
            </a:r>
            <a:r>
              <a:rPr lang="cs-CZ" sz="2400" dirty="0" err="1" smtClean="0"/>
              <a:t>Mons</a:t>
            </a:r>
            <a:r>
              <a:rPr lang="cs-CZ" sz="2400" dirty="0" smtClean="0"/>
              <a:t>, která dosahuje výšky přes 21 km.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Obr.5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první snímkování planety z oběžné dráhy sondou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Mariner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IV 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http://commons.wikimedia.org/wiki/File:Mariner4_flyby.jpg?uselang=cs</a:t>
            </a:r>
            <a:endParaRPr lang="cs-CZ" sz="2400" dirty="0" smtClean="0"/>
          </a:p>
          <a:p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983" y="3583858"/>
            <a:ext cx="2471008" cy="261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96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/>
              <a:t>V rovníkové oblasti Marsu se nachází obrovský kaňon Valles </a:t>
            </a:r>
            <a:r>
              <a:rPr lang="cs-CZ" sz="2400" dirty="0" err="1"/>
              <a:t>Marineris</a:t>
            </a:r>
            <a:r>
              <a:rPr lang="cs-CZ" sz="2400" dirty="0"/>
              <a:t>, dlouhý </a:t>
            </a:r>
            <a:r>
              <a:rPr lang="cs-CZ" sz="2400" dirty="0" smtClean="0"/>
              <a:t> 4 </a:t>
            </a:r>
            <a:r>
              <a:rPr lang="cs-CZ" sz="2400" dirty="0"/>
              <a:t>500 km a hluboký 7 km. Objevila ho sonda </a:t>
            </a:r>
            <a:r>
              <a:rPr lang="cs-CZ" sz="2400" dirty="0" err="1"/>
              <a:t>Mariner</a:t>
            </a:r>
            <a:r>
              <a:rPr lang="cs-CZ" sz="2400" dirty="0"/>
              <a:t> 9 mapující Mars v letech 1971–1972, podle které byl </a:t>
            </a:r>
            <a:r>
              <a:rPr lang="cs-CZ" sz="2400" dirty="0" smtClean="0"/>
              <a:t>kaňon</a:t>
            </a:r>
            <a:r>
              <a:rPr lang="cs-CZ" sz="2400" dirty="0">
                <a:solidFill>
                  <a:prstClr val="black"/>
                </a:solidFill>
              </a:rPr>
              <a:t> </a:t>
            </a:r>
            <a:r>
              <a:rPr lang="cs-CZ" sz="2400" dirty="0" smtClean="0">
                <a:solidFill>
                  <a:prstClr val="black"/>
                </a:solidFill>
              </a:rPr>
              <a:t>pojmenován.</a:t>
            </a: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Obr.6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kaňon Valles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Marineris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http://commons.wikimedia.org/wiki/File:Valles_Marineris_NASA_World_Wind_map_Mars.jpg?uselang=cs</a:t>
            </a: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 smtClean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553" y="3141406"/>
            <a:ext cx="3959071" cy="3038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29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Mars má dnes velmi řídkou atmosféru, která není schopná zadržovat tepelnou výměnu mezi povrchem a okolním prostorem, což má za následek velké teplotní rozdíly během dne a noci.</a:t>
            </a:r>
          </a:p>
          <a:p>
            <a:pPr algn="just"/>
            <a:r>
              <a:rPr lang="cs-CZ" sz="2400" dirty="0" smtClean="0"/>
              <a:t>Na přivrácené straně k Slunci se mohou pohybovat ve dne teploty až +25° C, na straně odvrácené pak v extrémech až -150° C.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Obr.7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Mars s hustší atmosférou v představě vědců 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http://commons.wikimedia.org/wiki/File:TerraformedMars.jpg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0211" y="3893574"/>
            <a:ext cx="2491577" cy="226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1224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MARS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Život na Marsu je téma, kterým se vědci </a:t>
            </a:r>
            <a:r>
              <a:rPr lang="cs-CZ" sz="2400" dirty="0"/>
              <a:t>velmi </a:t>
            </a:r>
            <a:r>
              <a:rPr lang="cs-CZ" sz="2400" dirty="0" smtClean="0"/>
              <a:t>intenzivně zabývají poslední desetiletí.</a:t>
            </a:r>
          </a:p>
          <a:p>
            <a:pPr algn="just"/>
            <a:r>
              <a:rPr lang="cs-CZ" sz="2400" dirty="0" smtClean="0"/>
              <a:t>Odpověď na tuto ožehavou otázku zcela jistě přinese bližší prozkoumání planety.</a:t>
            </a:r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Obr.8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–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oblast </a:t>
            </a:r>
            <a:r>
              <a:rPr lang="cs-CZ" sz="1600" i="1" dirty="0" err="1" smtClean="0">
                <a:solidFill>
                  <a:prstClr val="black"/>
                </a:solidFill>
                <a:latin typeface="Calibri" panose="020F0502020204030204"/>
              </a:rPr>
              <a:t>Cydonia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 s „tváří na Marsu“ či „pyramidy“ připomínající egyptské </a:t>
            </a:r>
            <a:r>
              <a:rPr lang="cs-CZ" sz="1600" i="1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http://commons.wikimedia.org/wiki/File:Area_Cydonia.jpg?uselang=cs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87" y="3231285"/>
            <a:ext cx="3975625" cy="2938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3925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</TotalTime>
  <Words>672</Words>
  <Application>Microsoft Office PowerPoint</Application>
  <PresentationFormat>Širokoúhlá obrazovka</PresentationFormat>
  <Paragraphs>127</Paragraphs>
  <Slides>12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12</vt:i4>
      </vt:variant>
    </vt:vector>
  </HeadingPairs>
  <TitlesOfParts>
    <vt:vector size="18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MARS</vt:lpstr>
      <vt:lpstr>MARS</vt:lpstr>
      <vt:lpstr>MARS</vt:lpstr>
      <vt:lpstr>MARS</vt:lpstr>
      <vt:lpstr>MARS</vt:lpstr>
      <vt:lpstr>MARS</vt:lpstr>
      <vt:lpstr>MARS</vt:lpstr>
      <vt:lpstr>MARS</vt:lpstr>
      <vt:lpstr>MARS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Pavel Viskup</dc:creator>
  <cp:lastModifiedBy>ucitel</cp:lastModifiedBy>
  <cp:revision>22</cp:revision>
  <dcterms:created xsi:type="dcterms:W3CDTF">2013-10-31T10:15:49Z</dcterms:created>
  <dcterms:modified xsi:type="dcterms:W3CDTF">2014-04-03T08:25:18Z</dcterms:modified>
</cp:coreProperties>
</file>