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8964613" cy="672306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93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.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-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-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.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817700" y="1618500"/>
            <a:ext cx="4233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AUTOR: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2398700" y="1618500"/>
            <a:ext cx="8881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Radim Štěpánek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415600" y="1618500"/>
            <a:ext cx="4814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ZNAČKA: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295400" y="1618500"/>
            <a:ext cx="16102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VY_32_INOVACE_28_ZPV_01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1444200" y="1792800"/>
            <a:ext cx="8051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OBOR STUDIA: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2398700" y="1792800"/>
            <a:ext cx="7885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Kuchař - číšník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4415600" y="1792800"/>
            <a:ext cx="4565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ROČNÍK: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5776800" y="1792800"/>
            <a:ext cx="99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1.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1668300" y="1958800"/>
            <a:ext cx="5727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PŘEDMĚT: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2398700" y="1958800"/>
            <a:ext cx="12450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Základy přírodních věd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4415600" y="1958800"/>
            <a:ext cx="7221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VYTVOŘENO: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295400" y="1958800"/>
            <a:ext cx="5478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říjen 2013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1137100" y="2133100"/>
            <a:ext cx="11039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TEMATICKÝ OKRUH: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2398700" y="2133100"/>
            <a:ext cx="9711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Vesmír kolem nás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1842600" y="2299100"/>
            <a:ext cx="4067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NÁZEV: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2398700" y="2299100"/>
            <a:ext cx="19588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Astronomické jednohubky - Mekrur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1676600" y="2465100"/>
            <a:ext cx="5727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ANOTACE: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2398700" y="2465100"/>
            <a:ext cx="4830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Výukový materiál seznamuje žáky se základními astronomickými poznatky v rámci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2398700" y="2631100"/>
            <a:ext cx="23074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předmětu Základy přírodních věd – fyzika.</a:t>
            </a:r>
          </a:p>
        </p:txBody>
      </p:sp>
      <p:sp>
        <p:nvSpPr>
          <p:cNvPr id="21" name="TextBox 1"/>
          <p:cNvSpPr txBox="1"/>
          <p:nvPr/>
        </p:nvSpPr>
        <p:spPr>
          <a:xfrm>
            <a:off x="1128800" y="2963100"/>
            <a:ext cx="11122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METODICKÝ POKYN:</a:t>
            </a:r>
          </a:p>
        </p:txBody>
      </p:sp>
      <p:sp>
        <p:nvSpPr>
          <p:cNvPr id="22" name="TextBox 1"/>
          <p:cNvSpPr txBox="1"/>
          <p:nvPr/>
        </p:nvSpPr>
        <p:spPr>
          <a:xfrm>
            <a:off x="2398700" y="2963100"/>
            <a:ext cx="4830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Tato prezentace slouží jako obrazová a textová podpora k výuce tématu „Vesmír“.</a:t>
            </a:r>
          </a:p>
        </p:txBody>
      </p:sp>
      <p:sp>
        <p:nvSpPr>
          <p:cNvPr id="23" name="TextBox 1"/>
          <p:cNvSpPr txBox="1"/>
          <p:nvPr/>
        </p:nvSpPr>
        <p:spPr>
          <a:xfrm>
            <a:off x="2398700" y="3137400"/>
            <a:ext cx="4830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Pro lepší motivaci žáků je prezentace doplněna obrázky a schématy, které by měly</a:t>
            </a:r>
          </a:p>
        </p:txBody>
      </p:sp>
      <p:sp>
        <p:nvSpPr>
          <p:cNvPr id="24" name="TextBox 1"/>
          <p:cNvSpPr txBox="1"/>
          <p:nvPr/>
        </p:nvSpPr>
        <p:spPr>
          <a:xfrm>
            <a:off x="2398700" y="3303400"/>
            <a:ext cx="32287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podpořit porozumění učiva a jeho následné zapamatování.</a:t>
            </a:r>
          </a:p>
        </p:txBody>
      </p:sp>
      <p:sp>
        <p:nvSpPr>
          <p:cNvPr id="25" name="TextBox 1"/>
          <p:cNvSpPr txBox="1"/>
          <p:nvPr/>
        </p:nvSpPr>
        <p:spPr>
          <a:xfrm>
            <a:off x="2398700" y="3469400"/>
            <a:ext cx="4830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Při výukové prezentaci promítané dataprojektorem na projekční plátno učitel spouští</a:t>
            </a:r>
          </a:p>
        </p:txBody>
      </p:sp>
      <p:sp>
        <p:nvSpPr>
          <p:cNvPr id="26" name="TextBox 1"/>
          <p:cNvSpPr txBox="1"/>
          <p:nvPr/>
        </p:nvSpPr>
        <p:spPr>
          <a:xfrm>
            <a:off x="2398700" y="3635400"/>
            <a:ext cx="4830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akce a snímky a podává k nim výklad. Žáci mají možnost výklad doplňovat svými</a:t>
            </a:r>
          </a:p>
        </p:txBody>
      </p:sp>
      <p:sp>
        <p:nvSpPr>
          <p:cNvPr id="27" name="TextBox 1"/>
          <p:cNvSpPr txBox="1"/>
          <p:nvPr/>
        </p:nvSpPr>
        <p:spPr>
          <a:xfrm>
            <a:off x="2398700" y="3801400"/>
            <a:ext cx="4830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poznatky a synchronně pracovat krok po kroku dle návodu. Prezentace je zakončena</a:t>
            </a:r>
          </a:p>
        </p:txBody>
      </p:sp>
      <p:sp>
        <p:nvSpPr>
          <p:cNvPr id="28" name="TextBox 1"/>
          <p:cNvSpPr txBox="1"/>
          <p:nvPr/>
        </p:nvSpPr>
        <p:spPr>
          <a:xfrm>
            <a:off x="2398700" y="3967400"/>
            <a:ext cx="4830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úkoly umožňujícími zopakování učiva a ověření úrovně osvojení poznatků daného</a:t>
            </a:r>
          </a:p>
        </p:txBody>
      </p:sp>
      <p:sp>
        <p:nvSpPr>
          <p:cNvPr id="29" name="TextBox 1"/>
          <p:cNvSpPr txBox="1"/>
          <p:nvPr/>
        </p:nvSpPr>
        <p:spPr>
          <a:xfrm>
            <a:off x="2398700" y="4133400"/>
            <a:ext cx="48223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tématu společně, popř. formou samostatné práce. Prezentaci je možné použít jak</a:t>
            </a:r>
          </a:p>
        </p:txBody>
      </p:sp>
      <p:sp>
        <p:nvSpPr>
          <p:cNvPr id="30" name="TextBox 1"/>
          <p:cNvSpPr txBox="1"/>
          <p:nvPr/>
        </p:nvSpPr>
        <p:spPr>
          <a:xfrm>
            <a:off x="2398700" y="4299400"/>
            <a:ext cx="1593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 rámci expozice, tak i fixace.</a:t>
            </a:r>
          </a:p>
        </p:txBody>
      </p:sp>
      <p:sp>
        <p:nvSpPr>
          <p:cNvPr id="31" name="TextBox 1"/>
          <p:cNvSpPr txBox="1"/>
          <p:nvPr/>
        </p:nvSpPr>
        <p:spPr>
          <a:xfrm>
            <a:off x="1228400" y="4465400"/>
            <a:ext cx="1012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ODKAZY A CITACE:</a:t>
            </a:r>
          </a:p>
        </p:txBody>
      </p:sp>
      <p:sp>
        <p:nvSpPr>
          <p:cNvPr id="32" name="TextBox 1"/>
          <p:cNvSpPr txBox="1"/>
          <p:nvPr/>
        </p:nvSpPr>
        <p:spPr>
          <a:xfrm>
            <a:off x="2398700" y="4465400"/>
            <a:ext cx="3917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Obrazový materiál použitý v prezentaci pochází z osobní galerie autora.</a:t>
            </a:r>
          </a:p>
        </p:txBody>
      </p:sp>
      <p:sp>
        <p:nvSpPr>
          <p:cNvPr id="33" name="TextBox 1"/>
          <p:cNvSpPr txBox="1"/>
          <p:nvPr/>
        </p:nvSpPr>
        <p:spPr>
          <a:xfrm>
            <a:off x="2398700" y="4631400"/>
            <a:ext cx="2573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Další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2805400" y="4631400"/>
            <a:ext cx="4316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obrázky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3386400" y="4631400"/>
            <a:ext cx="6640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zkopírovány</a:t>
            </a:r>
          </a:p>
        </p:txBody>
      </p:sp>
      <p:sp>
        <p:nvSpPr>
          <p:cNvPr id="36" name="TextBox 1"/>
          <p:cNvSpPr txBox="1"/>
          <p:nvPr/>
        </p:nvSpPr>
        <p:spPr>
          <a:xfrm>
            <a:off x="4208100" y="4631400"/>
            <a:ext cx="2075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pod</a:t>
            </a:r>
          </a:p>
        </p:txBody>
      </p:sp>
      <p:sp>
        <p:nvSpPr>
          <p:cNvPr id="37" name="TextBox 1"/>
          <p:cNvSpPr txBox="1"/>
          <p:nvPr/>
        </p:nvSpPr>
        <p:spPr>
          <a:xfrm>
            <a:off x="4573300" y="4631400"/>
            <a:ext cx="3735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volnou</a:t>
            </a:r>
          </a:p>
        </p:txBody>
      </p:sp>
      <p:sp>
        <p:nvSpPr>
          <p:cNvPr id="38" name="TextBox 1"/>
          <p:cNvSpPr txBox="1"/>
          <p:nvPr/>
        </p:nvSpPr>
        <p:spPr>
          <a:xfrm>
            <a:off x="5104500" y="4631400"/>
            <a:ext cx="3403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licencí</a:t>
            </a:r>
          </a:p>
        </p:txBody>
      </p:sp>
      <p:sp>
        <p:nvSpPr>
          <p:cNvPr id="39" name="TextBox 1"/>
          <p:cNvSpPr txBox="1"/>
          <p:nvPr/>
        </p:nvSpPr>
        <p:spPr>
          <a:xfrm>
            <a:off x="5594200" y="4631400"/>
            <a:ext cx="3901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„Public</a:t>
            </a:r>
          </a:p>
        </p:txBody>
      </p:sp>
      <p:sp>
        <p:nvSpPr>
          <p:cNvPr id="40" name="TextBox 1"/>
          <p:cNvSpPr txBox="1"/>
          <p:nvPr/>
        </p:nvSpPr>
        <p:spPr>
          <a:xfrm>
            <a:off x="6142000" y="4631400"/>
            <a:ext cx="5063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domain“,</a:t>
            </a:r>
          </a:p>
        </p:txBody>
      </p:sp>
      <p:sp>
        <p:nvSpPr>
          <p:cNvPr id="41" name="TextBox 1"/>
          <p:cNvSpPr txBox="1"/>
          <p:nvPr/>
        </p:nvSpPr>
        <p:spPr>
          <a:xfrm>
            <a:off x="6797700" y="4631400"/>
            <a:ext cx="4233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staženo</a:t>
            </a:r>
          </a:p>
        </p:txBody>
      </p:sp>
      <p:sp>
        <p:nvSpPr>
          <p:cNvPr id="42" name="TextBox 1"/>
          <p:cNvSpPr txBox="1"/>
          <p:nvPr/>
        </p:nvSpPr>
        <p:spPr>
          <a:xfrm>
            <a:off x="2398700" y="4797400"/>
            <a:ext cx="1809400" cy="132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808"/>
              </a:lnSpc>
              <a:tabLst/>
            </a:pPr>
            <a:r>
              <a:rPr lang="en-US" altLang="zh-CN" sz="10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 http://commons.wikimedia.org</a:t>
            </a:r>
          </a:p>
        </p:txBody>
      </p:sp>
      <p:pic>
        <p:nvPicPr>
          <p:cNvPr id="44" name="Obrázek 4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0150" y="696750"/>
            <a:ext cx="3690000" cy="852800"/>
          </a:xfrm>
          <a:prstGeom prst="rect">
            <a:avLst/>
          </a:prstGeom>
        </p:spPr>
      </p:pic>
      <p:pic>
        <p:nvPicPr>
          <p:cNvPr id="45" name="Obrázek 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3050" y="1284369"/>
            <a:ext cx="266500" cy="270400"/>
          </a:xfrm>
          <a:prstGeom prst="rect">
            <a:avLst/>
          </a:prstGeom>
        </p:spPr>
      </p:pic>
      <p:pic>
        <p:nvPicPr>
          <p:cNvPr id="43" name="Obrázek 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0040" y="772440"/>
            <a:ext cx="4918476" cy="793710"/>
          </a:xfrm>
          <a:prstGeom prst="rect">
            <a:avLst/>
          </a:prstGeom>
        </p:spPr>
      </p:pic>
      <p:pic>
        <p:nvPicPr>
          <p:cNvPr id="46" name="Obrázek 4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25" y="790085"/>
            <a:ext cx="4112650" cy="7499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8200" y="1253300"/>
            <a:ext cx="1626800" cy="5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8"/>
              </a:lnSpc>
              <a:tabLst/>
            </a:pPr>
            <a:r>
              <a:rPr lang="en-US" altLang="zh-CN" sz="46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Merkur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909000"/>
            <a:ext cx="78850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Merkur obíhá kolem Slunce jako první v pořadí z planet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55300" y="2282500"/>
            <a:ext cx="76609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sluneční soustavy ve vzdálenosti od 47 do 70 milionů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755300" y="2606200"/>
            <a:ext cx="12533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kilometrů.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31200" y="3004600"/>
            <a:ext cx="78850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Slunce je z povrchu Merkuru třikrát větší než při pohledu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55300" y="3378100"/>
            <a:ext cx="10707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ze Země.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30800" y="6266500"/>
            <a:ext cx="76941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Obr.1 – Terminátor na Merkuru - dostupný pod licencí GNU Free Documentation License na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1435900" y="6507200"/>
            <a:ext cx="60756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www: http://commons.wikimedia.org/wiki/File:Mercury-real_color.jpg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8200" y="1253300"/>
            <a:ext cx="1626800" cy="5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8"/>
              </a:lnSpc>
              <a:tabLst/>
            </a:pPr>
            <a:r>
              <a:rPr lang="en-US" altLang="zh-CN" sz="46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Merkur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751300"/>
            <a:ext cx="73621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Teploty na povrchu Merkuru dosahují až 430 stupňů Celsia.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1200" y="2199500"/>
            <a:ext cx="75281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Planeta má příliš řídkou atmosféru na to, aby zachytila teplo.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31200" y="2647700"/>
            <a:ext cx="72376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Noční teploty na povrchu klesají až k -170 stupňům Celsia.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589300" y="5644000"/>
            <a:ext cx="77688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Obr.2 – Merkur ve falešných barvách - dostupný pod licencí GNU Free Documentation License na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1311400" y="5859800"/>
            <a:ext cx="63163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www: http://commons.wikimedia.org/wiki/File:Mercure_fausses_couleurs.jpg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8200" y="813400"/>
            <a:ext cx="1626800" cy="5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8"/>
              </a:lnSpc>
              <a:tabLst/>
            </a:pPr>
            <a:r>
              <a:rPr lang="en-US" altLang="zh-CN" sz="46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Merkur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543800"/>
            <a:ext cx="39923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Merkur je velmi blízko Slunci,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55300" y="1909000"/>
            <a:ext cx="6225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které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1776200" y="1909000"/>
            <a:ext cx="2905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jej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2448500" y="1909000"/>
            <a:ext cx="10707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zastiňuje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3909300" y="1909000"/>
            <a:ext cx="6142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svým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55300" y="2232700"/>
            <a:ext cx="10458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zářením.</a:t>
            </a:r>
          </a:p>
        </p:txBody>
      </p:sp>
      <p:sp>
        <p:nvSpPr>
          <p:cNvPr id="9" name="TextBox 1"/>
          <p:cNvSpPr txBox="1"/>
          <p:nvPr/>
        </p:nvSpPr>
        <p:spPr>
          <a:xfrm>
            <a:off x="2108200" y="2232700"/>
            <a:ext cx="1328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</a:t>
            </a:r>
          </a:p>
        </p:txBody>
      </p:sp>
      <p:sp>
        <p:nvSpPr>
          <p:cNvPr id="10" name="TextBox 1"/>
          <p:cNvSpPr txBox="1"/>
          <p:nvPr/>
        </p:nvSpPr>
        <p:spPr>
          <a:xfrm>
            <a:off x="2556400" y="2232700"/>
            <a:ext cx="9794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povrchu</a:t>
            </a:r>
          </a:p>
        </p:txBody>
      </p:sp>
      <p:sp>
        <p:nvSpPr>
          <p:cNvPr id="11" name="TextBox 1"/>
          <p:cNvSpPr txBox="1"/>
          <p:nvPr/>
        </p:nvSpPr>
        <p:spPr>
          <a:xfrm>
            <a:off x="3859500" y="2232700"/>
            <a:ext cx="6723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Země</a:t>
            </a:r>
          </a:p>
        </p:txBody>
      </p:sp>
      <p:sp>
        <p:nvSpPr>
          <p:cNvPr id="12" name="TextBox 1"/>
          <p:cNvSpPr txBox="1"/>
          <p:nvPr/>
        </p:nvSpPr>
        <p:spPr>
          <a:xfrm>
            <a:off x="755300" y="2556400"/>
            <a:ext cx="34694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je velmi těžce pozorovatelný.</a:t>
            </a:r>
          </a:p>
        </p:txBody>
      </p:sp>
      <p:sp>
        <p:nvSpPr>
          <p:cNvPr id="13" name="TextBox 1"/>
          <p:cNvSpPr txBox="1"/>
          <p:nvPr/>
        </p:nvSpPr>
        <p:spPr>
          <a:xfrm>
            <a:off x="531200" y="2954800"/>
            <a:ext cx="39923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Zpravidla ho můžeme vidět 10</a:t>
            </a:r>
          </a:p>
        </p:txBody>
      </p:sp>
      <p:sp>
        <p:nvSpPr>
          <p:cNvPr id="14" name="TextBox 1"/>
          <p:cNvSpPr txBox="1"/>
          <p:nvPr/>
        </p:nvSpPr>
        <p:spPr>
          <a:xfrm>
            <a:off x="755300" y="3328300"/>
            <a:ext cx="37682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minut před svítáním a 10</a:t>
            </a:r>
          </a:p>
        </p:txBody>
      </p:sp>
      <p:sp>
        <p:nvSpPr>
          <p:cNvPr id="15" name="TextBox 1"/>
          <p:cNvSpPr txBox="1"/>
          <p:nvPr/>
        </p:nvSpPr>
        <p:spPr>
          <a:xfrm>
            <a:off x="755300" y="3652000"/>
            <a:ext cx="29714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minut po západu Slunce.</a:t>
            </a:r>
          </a:p>
        </p:txBody>
      </p:sp>
      <p:sp>
        <p:nvSpPr>
          <p:cNvPr id="16" name="TextBox 1"/>
          <p:cNvSpPr txBox="1"/>
          <p:nvPr/>
        </p:nvSpPr>
        <p:spPr>
          <a:xfrm>
            <a:off x="531200" y="4540100"/>
            <a:ext cx="36686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i="1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Obr.3 –Konjunkce Měsíce, Venuše a Merkuru -</a:t>
            </a:r>
          </a:p>
        </p:txBody>
      </p:sp>
      <p:sp>
        <p:nvSpPr>
          <p:cNvPr id="17" name="TextBox 1"/>
          <p:cNvSpPr txBox="1"/>
          <p:nvPr/>
        </p:nvSpPr>
        <p:spPr>
          <a:xfrm>
            <a:off x="531200" y="4755900"/>
            <a:ext cx="37931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dostupný pod licencí GNU Free Documentation</a:t>
            </a:r>
          </a:p>
        </p:txBody>
      </p:sp>
      <p:sp>
        <p:nvSpPr>
          <p:cNvPr id="18" name="TextBox 1"/>
          <p:cNvSpPr txBox="1"/>
          <p:nvPr/>
        </p:nvSpPr>
        <p:spPr>
          <a:xfrm>
            <a:off x="531200" y="4971700"/>
            <a:ext cx="13612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License na www:</a:t>
            </a:r>
          </a:p>
        </p:txBody>
      </p:sp>
      <p:sp>
        <p:nvSpPr>
          <p:cNvPr id="19" name="TextBox 1"/>
          <p:cNvSpPr txBox="1"/>
          <p:nvPr/>
        </p:nvSpPr>
        <p:spPr>
          <a:xfrm>
            <a:off x="531200" y="5179200"/>
            <a:ext cx="39259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http://commons.wikimedia.org/wiki/File:Mercur</a:t>
            </a:r>
          </a:p>
        </p:txBody>
      </p:sp>
      <p:sp>
        <p:nvSpPr>
          <p:cNvPr id="20" name="TextBox 1"/>
          <p:cNvSpPr txBox="1"/>
          <p:nvPr/>
        </p:nvSpPr>
        <p:spPr>
          <a:xfrm>
            <a:off x="531200" y="5395000"/>
            <a:ext cx="28635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y,_Venus_and_the_Moon_Align.jpg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8200" y="1253300"/>
            <a:ext cx="1626800" cy="5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8"/>
              </a:lnSpc>
              <a:tabLst/>
            </a:pPr>
            <a:r>
              <a:rPr lang="en-US" altLang="zh-CN" sz="46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Merkur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909000"/>
            <a:ext cx="58349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Merkur se na povrchu podobá našemu Měsíci.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531200" y="2357200"/>
            <a:ext cx="7885000" cy="340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Povrch je zjizvený mnoha krátery po dopadech meteoritů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755300" y="2730700"/>
            <a:ext cx="1054100" cy="298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248"/>
              </a:lnSpc>
              <a:tabLst/>
            </a:pPr>
            <a:r>
              <a:rPr lang="en-US" altLang="zh-CN" sz="244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a komet.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971100" y="6034100"/>
            <a:ext cx="62914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Obr.4 – Merkur vyfocený z družice Mariner 10 - dostupný pod licencí GNU Free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971100" y="6249900"/>
            <a:ext cx="70135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Documentation License na www: http://commons.wikimedia.org/wiki/File:Mercury.jpg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8200" y="1253300"/>
            <a:ext cx="1626800" cy="5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8"/>
              </a:lnSpc>
              <a:tabLst/>
            </a:pPr>
            <a:r>
              <a:rPr lang="en-US" altLang="zh-CN" sz="46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Merkur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917300"/>
            <a:ext cx="7885000" cy="282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16"/>
              </a:lnSpc>
              <a:tabLst/>
            </a:pPr>
            <a:r>
              <a:rPr lang="en-US" altLang="zh-CN" sz="2016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Když byla planeta Pluto v roce 2006 překlasifikována na trpasličí planetu,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55300" y="2224400"/>
            <a:ext cx="5727000" cy="24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16"/>
              </a:lnSpc>
              <a:tabLst/>
            </a:pPr>
            <a:r>
              <a:rPr lang="en-US" altLang="zh-CN" sz="2016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stal se Merkur nejmenší planetou naší Sluneční soustavy.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31200" y="2581300"/>
            <a:ext cx="7885000" cy="2822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16"/>
              </a:lnSpc>
              <a:tabLst/>
            </a:pPr>
            <a:r>
              <a:rPr lang="en-US" altLang="zh-CN" sz="2016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Merkur je druhou nejhustější planetou po Zemi. Velké železné jádro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55300" y="2888400"/>
            <a:ext cx="5146000" cy="249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816"/>
              </a:lnSpc>
              <a:tabLst/>
            </a:pPr>
            <a:r>
              <a:rPr lang="en-US" altLang="zh-CN" sz="2016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 poloměru 1800 až 1900 km tvoří asi 75% planety.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55300" y="6249900"/>
            <a:ext cx="75198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Obr.5 – Porovnání velikosti planet - dostupný pod licencí GNU Free Documentation License na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755300" y="6465700"/>
            <a:ext cx="55112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www: http://commons.wikimedia.org/wiki/File:Sse_planet_sizes.jpg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8200" y="1253300"/>
            <a:ext cx="1626800" cy="5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8"/>
              </a:lnSpc>
              <a:tabLst/>
            </a:pPr>
            <a:r>
              <a:rPr lang="en-US" altLang="zh-CN" sz="46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Merkur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531200" y="1917300"/>
            <a:ext cx="78850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NASA vypustila k Merkuru první kosmickou sondu Mariner 10. Sonda zmapovala asi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755300" y="2191200"/>
            <a:ext cx="20003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45 % povrchu planety.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531200" y="2523200"/>
            <a:ext cx="7885000" cy="2573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• Je pravděpodobné, že Merkur má na svém severním a jižním pólu uvnitř hlubokých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755300" y="2805400"/>
            <a:ext cx="7536400" cy="2241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600"/>
              </a:lnSpc>
              <a:tabLst/>
            </a:pPr>
            <a:r>
              <a:rPr lang="en-US" altLang="zh-CN" sz="1800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kráterů vodu ve formě ledu, která je permanentně zmrzlá (pod -212 stupňů Celsia).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688900" y="6009200"/>
            <a:ext cx="77605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Obr.6 –Mise sondy Mariner 10- dostupný pod licencí GNU Free Documentation License na www:</a:t>
            </a:r>
          </a:p>
        </p:txBody>
      </p:sp>
      <p:sp>
        <p:nvSpPr>
          <p:cNvPr id="8" name="TextBox 1"/>
          <p:cNvSpPr txBox="1"/>
          <p:nvPr/>
        </p:nvSpPr>
        <p:spPr>
          <a:xfrm>
            <a:off x="688900" y="6216700"/>
            <a:ext cx="6507200" cy="1909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1312"/>
              </a:lnSpc>
              <a:tabLst/>
            </a:pPr>
            <a:r>
              <a:rPr lang="en-US" altLang="zh-CN" sz="1512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http://commons.wikimedia.org/wiki/File:Mariner_10_gravitational_slingshot.jpg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964000" cy="6723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48200" y="1253300"/>
            <a:ext cx="4357500" cy="5478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4408"/>
              </a:lnSpc>
              <a:tabLst/>
            </a:pPr>
            <a:r>
              <a:rPr lang="en-US" altLang="zh-CN" sz="4608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KONTROLNÍ OTÁZKY</a:t>
            </a:r>
          </a:p>
        </p:txBody>
      </p:sp>
      <p:sp>
        <p:nvSpPr>
          <p:cNvPr id="3" name="TextBox 1"/>
          <p:cNvSpPr txBox="1"/>
          <p:nvPr/>
        </p:nvSpPr>
        <p:spPr>
          <a:xfrm>
            <a:off x="498000" y="1925600"/>
            <a:ext cx="6283100" cy="33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64"/>
              </a:lnSpc>
              <a:tabLst/>
            </a:pPr>
            <a:r>
              <a:rPr lang="en-US" altLang="zh-CN" sz="2664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 Který v pořadí obíhá Merkur kolem Slunce?</a:t>
            </a:r>
          </a:p>
        </p:txBody>
      </p:sp>
      <p:sp>
        <p:nvSpPr>
          <p:cNvPr id="4" name="TextBox 1"/>
          <p:cNvSpPr txBox="1"/>
          <p:nvPr/>
        </p:nvSpPr>
        <p:spPr>
          <a:xfrm>
            <a:off x="498000" y="2390400"/>
            <a:ext cx="6822600" cy="33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64"/>
              </a:lnSpc>
              <a:tabLst/>
            </a:pPr>
            <a:r>
              <a:rPr lang="en-US" altLang="zh-CN" sz="2664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 Jaké teploty na povrchu Merkuru panují v noci?</a:t>
            </a:r>
          </a:p>
        </p:txBody>
      </p:sp>
      <p:sp>
        <p:nvSpPr>
          <p:cNvPr id="5" name="TextBox 1"/>
          <p:cNvSpPr txBox="1"/>
          <p:nvPr/>
        </p:nvSpPr>
        <p:spPr>
          <a:xfrm>
            <a:off x="498000" y="2863500"/>
            <a:ext cx="7287400" cy="33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64"/>
              </a:lnSpc>
              <a:tabLst/>
            </a:pPr>
            <a:r>
              <a:rPr lang="en-US" altLang="zh-CN" sz="2664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 Kdy můžeme zahlédnout Merkur na noční obloze?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498000" y="3328300"/>
            <a:ext cx="6498900" cy="3320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64"/>
              </a:lnSpc>
              <a:tabLst/>
            </a:pPr>
            <a:r>
              <a:rPr lang="en-US" altLang="zh-CN" sz="2664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 Jak se jmenovala první americká sonda, která</a:t>
            </a:r>
          </a:p>
        </p:txBody>
      </p:sp>
      <p:sp>
        <p:nvSpPr>
          <p:cNvPr id="7" name="TextBox 1"/>
          <p:cNvSpPr txBox="1"/>
          <p:nvPr/>
        </p:nvSpPr>
        <p:spPr>
          <a:xfrm>
            <a:off x="771900" y="3735000"/>
            <a:ext cx="3967400" cy="323700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464"/>
              </a:lnSpc>
              <a:tabLst/>
            </a:pPr>
            <a:r>
              <a:rPr lang="en-US" altLang="zh-CN" sz="2664" dirty="0" smtClean="0">
                <a:solidFill>
                  <a:srgbClr val="000000"/>
                </a:solidFill>
                <a:latin typeface="Times" pitchFamily="18" charset="0"/>
                <a:cs typeface="Times" pitchFamily="18" charset="0"/>
              </a:rPr>
              <a:t>zmapovala povrch Merkuru?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ゴシック"/>
        <a:font script="Hang" typeface="맑은 고딕  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597</Words>
  <Application>Microsoft Office PowerPoint</Application>
  <PresentationFormat>Vlastní</PresentationFormat>
  <Paragraphs>100</Paragraphs>
  <Slides>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Times</vt:lpstr>
      <vt:lpstr>Office Theme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>lotapps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lotapps</dc:creator>
  <cp:lastModifiedBy>ucitel</cp:lastModifiedBy>
  <cp:revision>3</cp:revision>
  <dcterms:created xsi:type="dcterms:W3CDTF">2011-01-21T15:00:27Z</dcterms:created>
  <dcterms:modified xsi:type="dcterms:W3CDTF">2014-04-03T08:21:07Z</dcterms:modified>
</cp:coreProperties>
</file>