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3" r:id="rId4"/>
    <p:sldId id="265" r:id="rId5"/>
    <p:sldId id="264" r:id="rId6"/>
    <p:sldId id="259" r:id="rId7"/>
    <p:sldId id="260" r:id="rId8"/>
    <p:sldId id="261" r:id="rId9"/>
    <p:sldId id="262" r:id="rId10"/>
    <p:sldId id="268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681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63220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791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3703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1453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0065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1515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72288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04828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39929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7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136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381251"/>
              </p:ext>
            </p:extLst>
          </p:nvPr>
        </p:nvGraphicFramePr>
        <p:xfrm>
          <a:off x="2541588" y="1038225"/>
          <a:ext cx="7686675" cy="552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kument" r:id="rId4" imgW="6308869" imgH="4523451" progId="Word.Document.12">
                  <p:embed/>
                </p:oleObj>
              </mc:Choice>
              <mc:Fallback>
                <p:oleObj name="Dokument" r:id="rId4" imgW="6308869" imgH="452345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1588" y="1038225"/>
                        <a:ext cx="7686675" cy="552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52051" y="919291"/>
            <a:ext cx="7094622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929" y="710325"/>
            <a:ext cx="4966866" cy="90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17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1. ruthenium, rhodium, palladium, osmium, iridium a </a:t>
            </a:r>
            <a:r>
              <a:rPr lang="cs-CZ" dirty="0" smtClean="0">
                <a:solidFill>
                  <a:prstClr val="black"/>
                </a:solidFill>
              </a:rPr>
              <a:t>platina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2. </a:t>
            </a:r>
            <a:r>
              <a:rPr lang="cs-CZ" dirty="0">
                <a:solidFill>
                  <a:prstClr val="black"/>
                </a:solidFill>
              </a:rPr>
              <a:t>jsou na Zemi zastoupeny jen v malém množství (řádově v desetinách procent z celkového těžebního </a:t>
            </a:r>
            <a:r>
              <a:rPr lang="cs-CZ" dirty="0" smtClean="0">
                <a:solidFill>
                  <a:prstClr val="black"/>
                </a:solidFill>
              </a:rPr>
              <a:t>výnosu)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3. Měsíc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4. vzdáleností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5. </a:t>
            </a:r>
            <a:r>
              <a:rPr lang="cs-CZ" dirty="0">
                <a:solidFill>
                  <a:prstClr val="black"/>
                </a:solidFill>
              </a:rPr>
              <a:t>nikl, chrom, zlato, stříbro, ale i železná ruda potřebná k výrobě </a:t>
            </a:r>
            <a:r>
              <a:rPr lang="cs-CZ" dirty="0" smtClean="0">
                <a:solidFill>
                  <a:prstClr val="black"/>
                </a:solidFill>
              </a:rPr>
              <a:t>oceli či voda</a:t>
            </a: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210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6401"/>
          </a:xfrm>
        </p:spPr>
        <p:txBody>
          <a:bodyPr>
            <a:normAutofit fontScale="92500"/>
          </a:bodyPr>
          <a:lstStyle/>
          <a:p>
            <a:pPr algn="just"/>
            <a:r>
              <a:rPr lang="cs-CZ" dirty="0" smtClean="0"/>
              <a:t>Prvotní představy člověka o „pozemských podmínkách“ našich planetárních sousedů byly s rozvojem vědy a kosmonautiky postupně vyvráceny.</a:t>
            </a:r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400" b="1" dirty="0">
                <a:solidFill>
                  <a:prstClr val="black"/>
                </a:solidFill>
              </a:rPr>
              <a:t>Obr. 1</a:t>
            </a:r>
            <a:r>
              <a:rPr lang="cs-CZ" sz="1400" dirty="0">
                <a:solidFill>
                  <a:prstClr val="black"/>
                </a:solidFill>
              </a:rPr>
              <a:t> </a:t>
            </a:r>
            <a:r>
              <a:rPr lang="cs-CZ" sz="1400" dirty="0" smtClean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Představy dalekého satelitu - 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na www: http://commons.wikimedia.org/wiki/File:Bryce-demo-May00PicOfMonth.JPG</a:t>
            </a:r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cs-CZ" sz="1600" b="1" dirty="0" smtClean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cs-CZ" sz="1600" b="1" dirty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endParaRPr lang="cs-CZ" sz="1600" b="1" dirty="0" smtClean="0">
              <a:solidFill>
                <a:prstClr val="black"/>
              </a:solidFill>
            </a:endParaRPr>
          </a:p>
          <a:p>
            <a:pPr algn="just"/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8551" y="2551343"/>
            <a:ext cx="4692445" cy="3519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975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Možnosti kolonizace sluneční soustavy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8426" y="1825625"/>
            <a:ext cx="10675374" cy="4781652"/>
          </a:xfrm>
        </p:spPr>
        <p:txBody>
          <a:bodyPr>
            <a:normAutofit fontScale="92500" lnSpcReduction="20000"/>
          </a:bodyPr>
          <a:lstStyle/>
          <a:p>
            <a:pPr lvl="0" algn="just"/>
            <a:r>
              <a:rPr lang="cs-CZ" dirty="0">
                <a:solidFill>
                  <a:prstClr val="black"/>
                </a:solidFill>
              </a:rPr>
              <a:t>I tak bude lidstvo nerostné zdroje z planet či větších satelitů (měsíců) potřebovat</a:t>
            </a:r>
            <a:r>
              <a:rPr lang="cs-CZ" dirty="0" smtClean="0">
                <a:solidFill>
                  <a:prstClr val="black"/>
                </a:solidFill>
              </a:rPr>
              <a:t>.</a:t>
            </a: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500" b="1" dirty="0">
                <a:solidFill>
                  <a:prstClr val="black"/>
                </a:solidFill>
              </a:rPr>
              <a:t>Obr. </a:t>
            </a:r>
            <a:r>
              <a:rPr lang="cs-CZ" sz="1500" b="1" dirty="0" smtClean="0">
                <a:solidFill>
                  <a:prstClr val="black"/>
                </a:solidFill>
              </a:rPr>
              <a:t>2</a:t>
            </a:r>
            <a:r>
              <a:rPr lang="cs-CZ" sz="1500" dirty="0" smtClean="0">
                <a:solidFill>
                  <a:prstClr val="black"/>
                </a:solidFill>
              </a:rPr>
              <a:t> </a:t>
            </a:r>
            <a:r>
              <a:rPr lang="cs-CZ" sz="1500" dirty="0">
                <a:solidFill>
                  <a:prstClr val="black"/>
                </a:solidFill>
              </a:rPr>
              <a:t>– </a:t>
            </a:r>
            <a:r>
              <a:rPr lang="cs-CZ" sz="1500" i="1" dirty="0" smtClean="0">
                <a:solidFill>
                  <a:prstClr val="black"/>
                </a:solidFill>
              </a:rPr>
              <a:t>Kolonizace Marsu </a:t>
            </a:r>
            <a:r>
              <a:rPr lang="cs-CZ" sz="1500" i="1" dirty="0">
                <a:solidFill>
                  <a:prstClr val="black"/>
                </a:solidFill>
              </a:rPr>
              <a:t>- </a:t>
            </a:r>
            <a:r>
              <a:rPr lang="cs-CZ" sz="15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5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5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5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500" dirty="0">
                <a:solidFill>
                  <a:prstClr val="black"/>
                </a:solidFill>
                <a:latin typeface="Constantia"/>
              </a:rPr>
              <a:t> na www: http://commons.wikimedia.org/wiki/File:Colonization_of_Mars.jpg</a:t>
            </a:r>
            <a:endParaRPr lang="cs-CZ" sz="15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155" y="2262517"/>
            <a:ext cx="5614219" cy="373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78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93174" y="1825625"/>
            <a:ext cx="10660626" cy="4678414"/>
          </a:xfrm>
        </p:spPr>
        <p:txBody>
          <a:bodyPr>
            <a:normAutofit/>
          </a:bodyPr>
          <a:lstStyle/>
          <a:p>
            <a:pPr lvl="0" algn="just"/>
            <a:r>
              <a:rPr lang="cs-CZ" dirty="0">
                <a:solidFill>
                  <a:prstClr val="black"/>
                </a:solidFill>
              </a:rPr>
              <a:t>Ve vesmíru se totiž nachází velké množství strategických surovin, které jsou na Zemi zastoupeny jen v malém množství (řádově v desetinách procent z celkového těžebního výnosu</a:t>
            </a:r>
            <a:r>
              <a:rPr lang="cs-CZ" dirty="0" smtClean="0">
                <a:solidFill>
                  <a:prstClr val="black"/>
                </a:solidFill>
              </a:rPr>
              <a:t>), </a:t>
            </a:r>
            <a:r>
              <a:rPr lang="cs-CZ" dirty="0">
                <a:solidFill>
                  <a:prstClr val="black"/>
                </a:solidFill>
              </a:rPr>
              <a:t>a i tyto rapidním způsobem ubývají. </a:t>
            </a:r>
            <a:endParaRPr lang="cs-CZ" dirty="0" smtClean="0">
              <a:solidFill>
                <a:prstClr val="black"/>
              </a:solidFill>
            </a:endParaRPr>
          </a:p>
          <a:p>
            <a:pPr lvl="0"/>
            <a:endParaRPr lang="cs-CZ" dirty="0">
              <a:solidFill>
                <a:prstClr val="black"/>
              </a:solidFill>
            </a:endParaRPr>
          </a:p>
          <a:p>
            <a:pPr lvl="0"/>
            <a:endParaRPr lang="cs-CZ" dirty="0" smtClean="0">
              <a:solidFill>
                <a:prstClr val="black"/>
              </a:solidFill>
            </a:endParaRPr>
          </a:p>
          <a:p>
            <a:pPr lvl="0"/>
            <a:endParaRPr lang="cs-CZ" dirty="0">
              <a:solidFill>
                <a:prstClr val="black"/>
              </a:solidFill>
            </a:endParaRPr>
          </a:p>
          <a:p>
            <a:pPr lvl="0"/>
            <a:endParaRPr lang="cs-CZ" dirty="0" smtClean="0">
              <a:solidFill>
                <a:prstClr val="black"/>
              </a:solidFill>
            </a:endParaRPr>
          </a:p>
          <a:p>
            <a:pPr lvl="0"/>
            <a:endParaRPr lang="cs-CZ" dirty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400" b="1" dirty="0">
                <a:solidFill>
                  <a:prstClr val="black"/>
                </a:solidFill>
              </a:rPr>
              <a:t>Obr. </a:t>
            </a:r>
            <a:r>
              <a:rPr lang="cs-CZ" sz="1400" b="1" dirty="0" smtClean="0">
                <a:solidFill>
                  <a:prstClr val="black"/>
                </a:solidFill>
              </a:rPr>
              <a:t>3</a:t>
            </a:r>
            <a:r>
              <a:rPr lang="cs-CZ" sz="1400" dirty="0" smtClean="0">
                <a:solidFill>
                  <a:prstClr val="black"/>
                </a:solidFill>
              </a:rPr>
              <a:t> </a:t>
            </a:r>
            <a:r>
              <a:rPr lang="cs-CZ" sz="1400" dirty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Těžební stroje </a:t>
            </a:r>
            <a:r>
              <a:rPr lang="cs-CZ" sz="1400" i="1" dirty="0">
                <a:solidFill>
                  <a:prstClr val="black"/>
                </a:solidFill>
              </a:rPr>
              <a:t>- 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na www: http://commons.wikimedia.org/wiki/File:Bergbau-Hammelmann.jpg</a:t>
            </a:r>
            <a:endParaRPr lang="cs-CZ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" b="5985"/>
          <a:stretch/>
        </p:blipFill>
        <p:spPr>
          <a:xfrm>
            <a:off x="4246369" y="3029917"/>
            <a:ext cx="3438109" cy="287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084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8426" y="1825624"/>
            <a:ext cx="10675374" cy="5032376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cs-CZ" dirty="0" smtClean="0">
                <a:solidFill>
                  <a:prstClr val="black"/>
                </a:solidFill>
              </a:rPr>
              <a:t>Takzvané </a:t>
            </a:r>
            <a:r>
              <a:rPr lang="cs-CZ" dirty="0">
                <a:solidFill>
                  <a:prstClr val="black"/>
                </a:solidFill>
              </a:rPr>
              <a:t>platinové kovy, tedy ruthenium, rhodium, palladium, osmium, iridium a platina, jsou na Zemi vzácné</a:t>
            </a:r>
            <a:r>
              <a:rPr lang="cs-CZ" dirty="0" smtClean="0">
                <a:solidFill>
                  <a:prstClr val="black"/>
                </a:solidFill>
              </a:rPr>
              <a:t>.</a:t>
            </a:r>
          </a:p>
          <a:p>
            <a:pPr algn="just"/>
            <a:r>
              <a:rPr lang="cs-CZ" dirty="0"/>
              <a:t>Vzácné kovy ve vesmíru jen čekají na vytěžení. </a:t>
            </a: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400" b="1" dirty="0">
                <a:solidFill>
                  <a:prstClr val="black"/>
                </a:solidFill>
              </a:rPr>
              <a:t>Obr. </a:t>
            </a:r>
            <a:r>
              <a:rPr lang="cs-CZ" sz="1400" b="1" dirty="0" smtClean="0">
                <a:solidFill>
                  <a:prstClr val="black"/>
                </a:solidFill>
              </a:rPr>
              <a:t>4</a:t>
            </a:r>
            <a:r>
              <a:rPr lang="cs-CZ" sz="1400" dirty="0" smtClean="0">
                <a:solidFill>
                  <a:prstClr val="black"/>
                </a:solidFill>
              </a:rPr>
              <a:t> </a:t>
            </a:r>
            <a:r>
              <a:rPr lang="cs-CZ" sz="1400" dirty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Horník </a:t>
            </a:r>
            <a:r>
              <a:rPr lang="cs-CZ" sz="1400" i="1" dirty="0">
                <a:solidFill>
                  <a:prstClr val="black"/>
                </a:solidFill>
              </a:rPr>
              <a:t>- 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4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400" dirty="0">
                <a:solidFill>
                  <a:prstClr val="black"/>
                </a:solidFill>
                <a:latin typeface="Constantia"/>
              </a:rPr>
              <a:t> na www http://commons.wikimedia.org/wiki/File:Man_of_the_Mine-_Life_at_the_Coal_Face,_Britain,_1942_D8246.jpg</a:t>
            </a:r>
            <a:endParaRPr lang="cs-CZ" dirty="0"/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276" y="2992334"/>
            <a:ext cx="2079448" cy="3052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349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2671" y="1825624"/>
            <a:ext cx="10631129" cy="5032375"/>
          </a:xfrm>
        </p:spPr>
        <p:txBody>
          <a:bodyPr>
            <a:normAutofit fontScale="92500"/>
          </a:bodyPr>
          <a:lstStyle/>
          <a:p>
            <a:pPr algn="just"/>
            <a:r>
              <a:rPr lang="cs-CZ" sz="2600" dirty="0" smtClean="0"/>
              <a:t>První střípky analýz svrchních vrstev povrchu planet již zpracovaly ruské, čínské a americké sondy, které byly za těmito účely k planetám vyslány.</a:t>
            </a:r>
          </a:p>
          <a:p>
            <a:pPr algn="just"/>
            <a:r>
              <a:rPr lang="cs-CZ" sz="2600" dirty="0"/>
              <a:t>Těžařské stroje se v několika příštích desetiletích budou ubírat především </a:t>
            </a:r>
            <a:r>
              <a:rPr lang="cs-CZ" sz="2600" dirty="0" smtClean="0"/>
              <a:t>    k </a:t>
            </a:r>
            <a:r>
              <a:rPr lang="cs-CZ" sz="2600" dirty="0"/>
              <a:t>nejbližšímu zemskému objektu – k Měsíci.</a:t>
            </a:r>
          </a:p>
          <a:p>
            <a:pPr algn="just"/>
            <a:r>
              <a:rPr lang="cs-CZ" sz="2600" dirty="0"/>
              <a:t>Tato volba je determinována především ekonomickou návratností investice</a:t>
            </a:r>
            <a:r>
              <a:rPr lang="cs-CZ" sz="2600" dirty="0" smtClean="0"/>
              <a:t>.</a:t>
            </a:r>
          </a:p>
          <a:p>
            <a:pPr algn="just"/>
            <a:endParaRPr lang="cs-CZ" sz="2600" dirty="0"/>
          </a:p>
          <a:p>
            <a:pPr algn="just"/>
            <a:endParaRPr lang="cs-CZ" sz="2600" dirty="0" smtClean="0"/>
          </a:p>
          <a:p>
            <a:pPr algn="just"/>
            <a:endParaRPr lang="cs-CZ" sz="2600" dirty="0"/>
          </a:p>
          <a:p>
            <a:pPr algn="just"/>
            <a:endParaRPr lang="cs-CZ" sz="2600" dirty="0" smtClean="0"/>
          </a:p>
          <a:p>
            <a:pPr algn="just"/>
            <a:endParaRPr lang="cs-CZ" sz="2600" dirty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5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Apollo 12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 http://commons.wikimedia.org/wiki/File:Surveyor_3-Apollo_12.jpg</a:t>
            </a:r>
            <a:endParaRPr lang="cs-CZ" sz="2600" dirty="0"/>
          </a:p>
          <a:p>
            <a:pPr algn="just"/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609" y="3920662"/>
            <a:ext cx="2676094" cy="2344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990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78426" y="1825625"/>
            <a:ext cx="10675374" cy="4825898"/>
          </a:xfrm>
        </p:spPr>
        <p:txBody>
          <a:bodyPr>
            <a:normAutofit fontScale="92500"/>
          </a:bodyPr>
          <a:lstStyle/>
          <a:p>
            <a:pPr lvl="0" algn="just"/>
            <a:r>
              <a:rPr lang="cs-CZ" sz="2600" dirty="0">
                <a:solidFill>
                  <a:prstClr val="black"/>
                </a:solidFill>
              </a:rPr>
              <a:t>Dalším zdrojem surovin jsou asteroidy.</a:t>
            </a:r>
          </a:p>
          <a:p>
            <a:pPr lvl="0" algn="just"/>
            <a:r>
              <a:rPr lang="cs-CZ" sz="2600" dirty="0">
                <a:solidFill>
                  <a:prstClr val="black"/>
                </a:solidFill>
              </a:rPr>
              <a:t>Obyčejný 500metrový asteroid, který je bohatý na platinu, podle </a:t>
            </a:r>
            <a:r>
              <a:rPr lang="cs-CZ" sz="2600" dirty="0" err="1">
                <a:solidFill>
                  <a:prstClr val="black"/>
                </a:solidFill>
              </a:rPr>
              <a:t>Planetary</a:t>
            </a:r>
            <a:r>
              <a:rPr lang="cs-CZ" sz="2600" dirty="0">
                <a:solidFill>
                  <a:prstClr val="black"/>
                </a:solidFill>
              </a:rPr>
              <a:t> </a:t>
            </a:r>
            <a:r>
              <a:rPr lang="cs-CZ" sz="2600" dirty="0" err="1">
                <a:solidFill>
                  <a:prstClr val="black"/>
                </a:solidFill>
              </a:rPr>
              <a:t>Resources</a:t>
            </a:r>
            <a:r>
              <a:rPr lang="cs-CZ" sz="2600" dirty="0">
                <a:solidFill>
                  <a:prstClr val="black"/>
                </a:solidFill>
              </a:rPr>
              <a:t> obsahuje ekvivalent množství všech platinových kovů, které byly </a:t>
            </a:r>
            <a:r>
              <a:rPr lang="cs-CZ" sz="2600" dirty="0" smtClean="0">
                <a:solidFill>
                  <a:prstClr val="black"/>
                </a:solidFill>
              </a:rPr>
              <a:t>  v </a:t>
            </a:r>
            <a:r>
              <a:rPr lang="cs-CZ" sz="2600" dirty="0">
                <a:solidFill>
                  <a:prstClr val="black"/>
                </a:solidFill>
              </a:rPr>
              <a:t>lidské historii vytěženy. Velmi ceněnými těžebními surovinami jsou nikl, chrom, zlato, stříbro, ale i železná ruda potřebná k výrobě oceli</a:t>
            </a:r>
            <a:r>
              <a:rPr lang="cs-CZ" sz="2600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6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Chrom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 http://upload.wikimedia.org/wikipedia/commons/d/d1/Cr-TableImage.png</a:t>
            </a:r>
            <a:endParaRPr lang="cs-CZ" sz="26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334" y="3927973"/>
            <a:ext cx="5993685" cy="175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85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Možnosti kolonizace sluneční soustavy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9432" y="1825625"/>
            <a:ext cx="10734368" cy="476690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cs-CZ" sz="2600" dirty="0" smtClean="0"/>
              <a:t>Řada </a:t>
            </a:r>
            <a:r>
              <a:rPr lang="cs-CZ" sz="2600" dirty="0"/>
              <a:t>asteroidů je zase bohatá na vodu. Vytěženou vodu chce firma prodávat přímo ve vesmíru, což má znamenat značnou úsporu oproti dopravě pozemské vody na oběžnou dráhu. </a:t>
            </a:r>
            <a:endParaRPr lang="cs-CZ" sz="2600" dirty="0" smtClean="0"/>
          </a:p>
          <a:p>
            <a:pPr algn="just"/>
            <a:r>
              <a:rPr lang="cs-CZ" sz="2600" dirty="0" smtClean="0"/>
              <a:t>Voda </a:t>
            </a:r>
            <a:r>
              <a:rPr lang="cs-CZ" sz="2600" dirty="0"/>
              <a:t>pro astronauty by tak nebyla jen součástí pitného režimu, ale využívali by ji k pěstování potravin, jako radiační štít kosmických lodí a jako zdroj vodíku a kyslíku. </a:t>
            </a: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7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Pěstování rostlin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 http://commons.wikimedia.org/wiki/File:Concept_Mars_colony.jpg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6306" y="3575853"/>
            <a:ext cx="2960887" cy="228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35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Které prvky řadíme mezi </a:t>
            </a:r>
            <a:r>
              <a:rPr lang="cs-CZ" dirty="0">
                <a:solidFill>
                  <a:prstClr val="black"/>
                </a:solidFill>
              </a:rPr>
              <a:t>platinové </a:t>
            </a:r>
            <a:r>
              <a:rPr lang="cs-CZ" dirty="0" smtClean="0">
                <a:solidFill>
                  <a:prstClr val="black"/>
                </a:solidFill>
              </a:rPr>
              <a:t>kovy?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2. </a:t>
            </a:r>
            <a:r>
              <a:rPr lang="cs-CZ" dirty="0">
                <a:solidFill>
                  <a:prstClr val="black"/>
                </a:solidFill>
              </a:rPr>
              <a:t>Proč jsou platinové </a:t>
            </a:r>
            <a:r>
              <a:rPr lang="cs-CZ" dirty="0" smtClean="0">
                <a:solidFill>
                  <a:prstClr val="black"/>
                </a:solidFill>
              </a:rPr>
              <a:t>kovy</a:t>
            </a:r>
            <a:r>
              <a:rPr lang="cs-CZ" dirty="0">
                <a:solidFill>
                  <a:prstClr val="black"/>
                </a:solidFill>
              </a:rPr>
              <a:t> </a:t>
            </a:r>
            <a:r>
              <a:rPr lang="cs-CZ" dirty="0" smtClean="0">
                <a:solidFill>
                  <a:prstClr val="black"/>
                </a:solidFill>
              </a:rPr>
              <a:t>tak žádanou komoditou?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3. Ke kterému vesmírnému tělesu se v blízké budoucnosti začnou ubírat pozemské těžařské stroje?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4. Čím je volba této orientace determinována?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5. Jmenujte další těžební suroviny, které se nachází </a:t>
            </a:r>
            <a:r>
              <a:rPr lang="cs-CZ" smtClean="0">
                <a:solidFill>
                  <a:prstClr val="black"/>
                </a:solidFill>
              </a:rPr>
              <a:t>na asteroidech?</a:t>
            </a:r>
            <a:endParaRPr lang="cs-CZ" dirty="0" smtClean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037257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</TotalTime>
  <Words>559</Words>
  <Application>Microsoft Office PowerPoint</Application>
  <PresentationFormat>Širokoúhlá obrazovka</PresentationFormat>
  <Paragraphs>92</Paragraphs>
  <Slides>10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Možnosti kolonizace sluneční soustavy</vt:lpstr>
      <vt:lpstr>Možnosti kolonizace sluneční soustavy</vt:lpstr>
      <vt:lpstr>Možnosti kolonizace sluneční soustavy</vt:lpstr>
      <vt:lpstr>Možnosti kolonizace sluneční soustavy</vt:lpstr>
      <vt:lpstr>Možnosti kolonizace sluneční soustavy</vt:lpstr>
      <vt:lpstr>Možnosti kolonizace sluneční soustavy</vt:lpstr>
      <vt:lpstr>Možnosti kolonizace sluneční soustavy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17</cp:revision>
  <dcterms:created xsi:type="dcterms:W3CDTF">2014-01-06T17:27:53Z</dcterms:created>
  <dcterms:modified xsi:type="dcterms:W3CDTF">2014-04-03T08:34:18Z</dcterms:modified>
</cp:coreProperties>
</file>