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87" d="100"/>
          <a:sy n="87" d="100"/>
        </p:scale>
        <p:origin x="114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cs-CZ" smtClean="0"/>
              <a:t>Kliknutím lze upravit styl předlohy.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C28E5-BAD0-4747-8D41-3F1CB807D86A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9B10C-9D1B-45FE-BC84-3064D230719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250675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7273B-2850-4AC1-B776-00006BA02428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9AF8FF-F508-442C-BB8D-1D756355443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67627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3822D-8062-4A64-B995-A7C7EF47319C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AE2D67-F446-4179-A37A-77C2AB63CE3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75543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612D5-00F5-4D0B-B2A8-318A770D661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311A6-5054-4B9B-82A7-62FCA160E9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789063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663B8-3E8C-4146-AD5D-6C704AFDF50D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89771-A87D-4FC6-A081-ECD7B7204A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246653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C252F8-ACC3-4448-8D75-209BEE23137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0A9CE-A88F-4E17-BEA2-9FC4C24F63C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881598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1D36DF-30DB-4FCE-9148-C18976919A44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BDD53-DB33-40D3-8FB2-8A32FDEC794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23968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DF2E9-77B5-46DC-AA56-9D3338483CCE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5B507-C630-41D4-A5C5-AD9A4A1D0D4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93106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6B2FB-DD2C-4CB0-BF1F-CE17B7799CDE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A5A5D-D405-4783-ACFC-4ED62BC3C74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93215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9AC0C-C351-4F68-89E4-7A3DDD60652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DE391A-AD8F-4943-A4D8-10906ABABD9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90927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4220633" y="1108075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10672234" y="5359401"/>
            <a:ext cx="207433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11541-7069-404F-BF5D-A36A864496D6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B40E8A-B286-4329-8207-FDBC3ECABC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20204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2700" y="-7938"/>
            <a:ext cx="1221740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842000" y="-7938"/>
            <a:ext cx="63500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609600" y="70485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styl.</a:t>
            </a:r>
            <a:endParaRPr lang="en-US" smtClean="0"/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609600" y="1935164"/>
            <a:ext cx="109728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326998-10D0-4D34-878E-38A34178904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045C75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F2C4BAD-8948-4A80-9AC1-BEC7599E618D}" type="slidenum">
              <a:rPr lang="cs-CZ"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cs-CZ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25399" y="203200"/>
            <a:ext cx="12240684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3215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package" Target="../embeddings/Dokument_aplikace_Microsoft_Word1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4344345"/>
              </p:ext>
            </p:extLst>
          </p:nvPr>
        </p:nvGraphicFramePr>
        <p:xfrm>
          <a:off x="2538413" y="1039813"/>
          <a:ext cx="6669087" cy="4808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Dokument" r:id="rId4" imgW="6308869" imgH="4548971" progId="Word.Document.12">
                  <p:embed/>
                </p:oleObj>
              </mc:Choice>
              <mc:Fallback>
                <p:oleObj name="Dokument" r:id="rId4" imgW="6308869" imgH="454897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38413" y="1039813"/>
                        <a:ext cx="6669087" cy="48085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Obrázek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38413" y="855193"/>
            <a:ext cx="6139751" cy="696800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856" y="688656"/>
            <a:ext cx="4734200" cy="863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478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0" y="704850"/>
            <a:ext cx="10972800" cy="1143000"/>
          </a:xfrm>
        </p:spPr>
        <p:txBody>
          <a:bodyPr/>
          <a:lstStyle/>
          <a:p>
            <a:r>
              <a:rPr lang="cs-CZ" dirty="0" smtClean="0"/>
              <a:t/>
            </a:r>
            <a:br>
              <a:rPr lang="cs-CZ" dirty="0" smtClean="0"/>
            </a:br>
            <a:r>
              <a:rPr lang="cs-CZ" dirty="0"/>
              <a:t/>
            </a:r>
            <a:br>
              <a:rPr lang="cs-CZ" dirty="0"/>
            </a:br>
            <a:r>
              <a:rPr lang="cs-CZ" dirty="0" smtClean="0"/>
              <a:t/>
            </a:r>
            <a:br>
              <a:rPr lang="cs-CZ" dirty="0" smtClean="0"/>
            </a:br>
            <a:r>
              <a:rPr lang="cs-CZ" sz="4800" dirty="0" smtClean="0"/>
              <a:t>Známá </a:t>
            </a:r>
            <a:r>
              <a:rPr lang="cs-CZ" sz="4800" dirty="0"/>
              <a:t>tělesa ve sluneční </a:t>
            </a:r>
            <a:r>
              <a:rPr lang="cs-CZ" sz="4800" dirty="0" smtClean="0"/>
              <a:t>soustavě - komety</a:t>
            </a:r>
            <a:endParaRPr lang="cs-CZ" sz="4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sz="2400" dirty="0"/>
              <a:t>Kometa je malý astronomický objekt podobný planetce složený především </a:t>
            </a:r>
            <a:r>
              <a:rPr lang="cs-CZ" sz="2400" dirty="0" smtClean="0"/>
              <a:t>         z </a:t>
            </a:r>
            <a:r>
              <a:rPr lang="cs-CZ" sz="2400" dirty="0"/>
              <a:t>ledu a prachu a obíhající většinou po velice výstředné (excentrické) eliptické trajektorii kolem Slunce</a:t>
            </a:r>
            <a:r>
              <a:rPr lang="cs-CZ" sz="2400" dirty="0" smtClean="0"/>
              <a:t>.</a:t>
            </a:r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lvl="0" indent="0" algn="ctr">
              <a:buNone/>
            </a:pPr>
            <a:r>
              <a:rPr lang="cs-CZ" sz="1600" b="1" dirty="0" smtClean="0">
                <a:solidFill>
                  <a:prstClr val="black"/>
                </a:solidFill>
                <a:latin typeface="Calibri" panose="020F0502020204030204"/>
              </a:rPr>
              <a:t>Obr. </a:t>
            </a:r>
            <a:r>
              <a:rPr lang="cs-CZ" sz="1600" b="1" dirty="0">
                <a:solidFill>
                  <a:prstClr val="black"/>
                </a:solidFill>
                <a:latin typeface="Calibri" panose="020F0502020204030204"/>
              </a:rPr>
              <a:t>1</a:t>
            </a:r>
            <a:r>
              <a:rPr lang="cs-CZ" sz="16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–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Kometa </a:t>
            </a:r>
            <a:r>
              <a:rPr lang="cs-CZ" sz="1600" i="1" dirty="0"/>
              <a:t>Hale-</a:t>
            </a:r>
            <a:r>
              <a:rPr lang="cs-CZ" sz="1600" i="1" dirty="0" err="1"/>
              <a:t>Bopp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 - </a:t>
            </a:r>
            <a:r>
              <a:rPr lang="cs-CZ" sz="1600" dirty="0">
                <a:solidFill>
                  <a:prstClr val="black"/>
                </a:solidFill>
              </a:rPr>
              <a:t>dostupný 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www: http://commons.wikimedia.org/wiki/File:Komet_Hale-Bopp_von_Franz_Haar_(1).jpg?uselang=cs</a:t>
            </a:r>
            <a:endParaRPr lang="cs-CZ" sz="24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4371376" y="2840198"/>
            <a:ext cx="2824656" cy="3576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4003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800" dirty="0" smtClean="0">
                <a:solidFill>
                  <a:srgbClr val="04617B"/>
                </a:solidFill>
              </a:rPr>
              <a:t>Známá </a:t>
            </a:r>
            <a:r>
              <a:rPr lang="cs-CZ" sz="4800" dirty="0">
                <a:solidFill>
                  <a:srgbClr val="04617B"/>
                </a:solidFill>
              </a:rPr>
              <a:t>tělesa ve sluneční soustavě - </a:t>
            </a:r>
            <a:r>
              <a:rPr lang="cs-CZ" sz="4800" dirty="0" smtClean="0">
                <a:solidFill>
                  <a:srgbClr val="04617B"/>
                </a:solidFill>
              </a:rPr>
              <a:t>komety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sz="2400" dirty="0"/>
              <a:t>Komety jsou známé pro své nápadné </a:t>
            </a:r>
            <a:r>
              <a:rPr lang="cs-CZ" sz="2400" dirty="0" smtClean="0"/>
              <a:t>ohony. Většina </a:t>
            </a:r>
            <a:r>
              <a:rPr lang="cs-CZ" sz="2400" dirty="0"/>
              <a:t>komet se po většinu času zdržuje za oběžnou dráhou Pluta, odkud občas nějaká přilétne do vnitřních částí sluneční </a:t>
            </a:r>
            <a:r>
              <a:rPr lang="cs-CZ" sz="2400" dirty="0" smtClean="0"/>
              <a:t>soustavy.</a:t>
            </a:r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lvl="0" indent="0" algn="ctr">
              <a:buNone/>
            </a:pPr>
            <a:r>
              <a:rPr lang="cs-CZ" sz="1600" b="1" dirty="0">
                <a:solidFill>
                  <a:prstClr val="black"/>
                </a:solidFill>
                <a:latin typeface="Calibri" panose="020F0502020204030204"/>
              </a:rPr>
              <a:t>Obr. </a:t>
            </a:r>
            <a:r>
              <a:rPr lang="cs-CZ" sz="1600" b="1" dirty="0" smtClean="0">
                <a:solidFill>
                  <a:prstClr val="black"/>
                </a:solidFill>
                <a:latin typeface="Calibri" panose="020F0502020204030204"/>
              </a:rPr>
              <a:t>2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 –</a:t>
            </a:r>
            <a:r>
              <a:rPr lang="cs-CZ" sz="1600" i="1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Dráha </a:t>
            </a:r>
            <a:r>
              <a:rPr lang="cs-CZ" sz="1600" dirty="0" smtClean="0"/>
              <a:t>Halleyov</a:t>
            </a:r>
            <a:r>
              <a:rPr lang="cs-CZ" sz="1600" dirty="0"/>
              <a:t>y</a:t>
            </a:r>
            <a:r>
              <a:rPr lang="cs-CZ" sz="1600" dirty="0" smtClean="0"/>
              <a:t> komety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cs-CZ" sz="1600" i="1" dirty="0">
                <a:solidFill>
                  <a:prstClr val="black"/>
                </a:solidFill>
                <a:latin typeface="Calibri" panose="020F0502020204030204"/>
              </a:rPr>
              <a:t>- </a:t>
            </a:r>
            <a:r>
              <a:rPr lang="cs-CZ" sz="1600" dirty="0">
                <a:solidFill>
                  <a:prstClr val="black"/>
                </a:solidFill>
              </a:rPr>
              <a:t>dostupný 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www: http://commons.wikimedia.org/wiki/File:Halleys_komet.svg?uselang=cs</a:t>
            </a:r>
            <a:endParaRPr lang="cs-CZ" sz="24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7034" y="3057526"/>
            <a:ext cx="5255173" cy="3034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3089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800" dirty="0">
                <a:solidFill>
                  <a:srgbClr val="04617B"/>
                </a:solidFill>
              </a:rPr>
              <a:t>Známá tělesa ve sluneční soustavě - komety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sz="2400" dirty="0" smtClean="0"/>
              <a:t>Velmi </a:t>
            </a:r>
            <a:r>
              <a:rPr lang="cs-CZ" sz="2400" dirty="0"/>
              <a:t>často jsou </a:t>
            </a:r>
            <a:r>
              <a:rPr lang="cs-CZ" sz="2400" dirty="0" smtClean="0"/>
              <a:t>komety popisovány </a:t>
            </a:r>
            <a:r>
              <a:rPr lang="cs-CZ" sz="2400" dirty="0"/>
              <a:t>jako „špinavé sněhové koule“ a z velké části je tvoří zmrzlý oxid uhličitý, metan a voda smíchaná s prachem a různými nerostnými látkami</a:t>
            </a:r>
            <a:r>
              <a:rPr lang="cs-CZ" sz="2400" dirty="0" smtClean="0"/>
              <a:t>.</a:t>
            </a:r>
          </a:p>
          <a:p>
            <a:pPr algn="just"/>
            <a:r>
              <a:rPr lang="cs-CZ" sz="2400" dirty="0"/>
              <a:t>V závislosti na gravitační interakci komety s planetami se dráha komet může změnit na hyperbolickou (a definitivně opustit sluneční soustavu) nebo na méně výstřednou. Například Jupiter je známý tím, že mění dráhy komet </a:t>
            </a:r>
            <a:r>
              <a:rPr lang="cs-CZ" sz="2400" dirty="0" smtClean="0"/>
              <a:t>              a </a:t>
            </a:r>
            <a:r>
              <a:rPr lang="cs-CZ" sz="2400" dirty="0"/>
              <a:t>zachycuje je na krátkých oběžných dráhách.</a:t>
            </a:r>
          </a:p>
        </p:txBody>
      </p:sp>
    </p:spTree>
    <p:extLst>
      <p:ext uri="{BB962C8B-B14F-4D97-AF65-F5344CB8AC3E}">
        <p14:creationId xmlns:p14="http://schemas.microsoft.com/office/powerpoint/2010/main" val="14964040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800" dirty="0">
                <a:solidFill>
                  <a:srgbClr val="04617B"/>
                </a:solidFill>
              </a:rPr>
              <a:t>Známá tělesa ve sluneční soustavě - komety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400" dirty="0" smtClean="0"/>
              <a:t>Složení:</a:t>
            </a:r>
          </a:p>
          <a:p>
            <a:pPr lvl="1"/>
            <a:r>
              <a:rPr lang="cs-CZ" i="1" dirty="0"/>
              <a:t>Jádro</a:t>
            </a:r>
            <a:r>
              <a:rPr lang="cs-CZ" dirty="0"/>
              <a:t> – pevná část komety o velikosti v řádu kilometrů až desítek kilometrů.</a:t>
            </a:r>
          </a:p>
          <a:p>
            <a:pPr lvl="1"/>
            <a:r>
              <a:rPr lang="cs-CZ" i="1" dirty="0" err="1"/>
              <a:t>Koma</a:t>
            </a:r>
            <a:r>
              <a:rPr lang="cs-CZ" dirty="0"/>
              <a:t> – kulová obálka kolem jádra, složena především z plynů.</a:t>
            </a:r>
          </a:p>
          <a:p>
            <a:pPr lvl="1"/>
            <a:r>
              <a:rPr lang="cs-CZ" i="1" dirty="0"/>
              <a:t>Ohon</a:t>
            </a:r>
            <a:r>
              <a:rPr lang="cs-CZ" dirty="0"/>
              <a:t> – plyn a prachové částice směřující od Slunce (někdy je též označovaný jako chvost nebo ocas</a:t>
            </a:r>
            <a:r>
              <a:rPr lang="cs-CZ" dirty="0" smtClean="0"/>
              <a:t>).</a:t>
            </a:r>
          </a:p>
          <a:p>
            <a:pPr marL="393700" lvl="1" indent="0">
              <a:buNone/>
            </a:pPr>
            <a:endParaRPr lang="cs-CZ" dirty="0"/>
          </a:p>
          <a:p>
            <a:pPr marL="393700" lvl="1" indent="0">
              <a:buNone/>
            </a:pPr>
            <a:endParaRPr lang="cs-CZ" dirty="0" smtClean="0"/>
          </a:p>
          <a:p>
            <a:pPr marL="393700" lvl="1" indent="0">
              <a:buNone/>
            </a:pPr>
            <a:endParaRPr lang="cs-CZ" dirty="0"/>
          </a:p>
          <a:p>
            <a:pPr marL="393700" lvl="1" indent="0">
              <a:buNone/>
            </a:pPr>
            <a:endParaRPr lang="cs-CZ" dirty="0" smtClean="0"/>
          </a:p>
          <a:p>
            <a:pPr marL="393700" lvl="1" indent="0">
              <a:buNone/>
            </a:pPr>
            <a:endParaRPr lang="cs-CZ" dirty="0"/>
          </a:p>
          <a:p>
            <a:pPr marL="0" lvl="0" indent="0" algn="ctr">
              <a:buNone/>
            </a:pPr>
            <a:r>
              <a:rPr lang="cs-CZ" sz="1600" b="1" dirty="0">
                <a:solidFill>
                  <a:prstClr val="black"/>
                </a:solidFill>
                <a:latin typeface="Calibri" panose="020F0502020204030204"/>
              </a:rPr>
              <a:t>Obr. </a:t>
            </a:r>
            <a:r>
              <a:rPr lang="cs-CZ" sz="1600" b="1" dirty="0" smtClean="0">
                <a:solidFill>
                  <a:prstClr val="black"/>
                </a:solidFill>
                <a:latin typeface="Calibri" panose="020F0502020204030204"/>
              </a:rPr>
              <a:t>3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 –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Snímky komet </a:t>
            </a:r>
            <a:r>
              <a:rPr lang="cs-CZ" sz="1600" i="1" dirty="0" err="1"/>
              <a:t>Tempel</a:t>
            </a:r>
            <a:r>
              <a:rPr lang="cs-CZ" sz="1600" i="1" dirty="0"/>
              <a:t> 1 </a:t>
            </a:r>
            <a:r>
              <a:rPr lang="cs-CZ" sz="1600" i="1" dirty="0" smtClean="0"/>
              <a:t>a </a:t>
            </a:r>
            <a:r>
              <a:rPr lang="cs-CZ" sz="1600" i="1" dirty="0" err="1"/>
              <a:t>Hartley</a:t>
            </a:r>
            <a:r>
              <a:rPr lang="cs-CZ" sz="1600" i="1" dirty="0"/>
              <a:t> 2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- </a:t>
            </a:r>
            <a:r>
              <a:rPr lang="cs-CZ" sz="1600" dirty="0">
                <a:solidFill>
                  <a:prstClr val="black"/>
                </a:solidFill>
              </a:rPr>
              <a:t>dostupný 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www: http://commons.wikimedia.org/wiki/File:Tempel_1_Hartley_2_comparison.jpg?uselang=cs</a:t>
            </a:r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6401" y="4129882"/>
            <a:ext cx="3019971" cy="2023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8596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Kontrolní otázky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1. Co je to kometa?</a:t>
            </a:r>
          </a:p>
          <a:p>
            <a:r>
              <a:rPr lang="cs-CZ" dirty="0" smtClean="0"/>
              <a:t>2. Po jakých drahách obyčejně komety kolem Slunce obíhají?</a:t>
            </a:r>
          </a:p>
          <a:p>
            <a:r>
              <a:rPr lang="cs-CZ" dirty="0" smtClean="0"/>
              <a:t>3. Co tvoří komety po chemické stránce?</a:t>
            </a:r>
          </a:p>
          <a:p>
            <a:r>
              <a:rPr lang="cs-CZ" smtClean="0"/>
              <a:t>4. Jaké </a:t>
            </a:r>
            <a:r>
              <a:rPr lang="cs-CZ" dirty="0" smtClean="0"/>
              <a:t>tři hlavní části má kometa?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617160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Odpovědi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sz="2400" dirty="0">
                <a:solidFill>
                  <a:prstClr val="black"/>
                </a:solidFill>
              </a:rPr>
              <a:t>1. kometa je malý astronomický objekt podobný planetce složený především z ledu a prachu</a:t>
            </a:r>
          </a:p>
          <a:p>
            <a:pPr algn="just"/>
            <a:r>
              <a:rPr lang="cs-CZ" sz="2800" dirty="0" smtClean="0"/>
              <a:t>2. </a:t>
            </a:r>
            <a:r>
              <a:rPr lang="cs-CZ" sz="2400" dirty="0">
                <a:solidFill>
                  <a:prstClr val="black"/>
                </a:solidFill>
              </a:rPr>
              <a:t>po velice výstředné (excentrické) eliptické </a:t>
            </a:r>
            <a:r>
              <a:rPr lang="cs-CZ" sz="2400" dirty="0" smtClean="0">
                <a:solidFill>
                  <a:prstClr val="black"/>
                </a:solidFill>
              </a:rPr>
              <a:t>trajektorii</a:t>
            </a:r>
          </a:p>
          <a:p>
            <a:pPr algn="just"/>
            <a:r>
              <a:rPr lang="cs-CZ" sz="2400" dirty="0" smtClean="0">
                <a:solidFill>
                  <a:prstClr val="black"/>
                </a:solidFill>
              </a:rPr>
              <a:t>3. </a:t>
            </a:r>
            <a:r>
              <a:rPr lang="cs-CZ" sz="2400" dirty="0">
                <a:solidFill>
                  <a:prstClr val="black"/>
                </a:solidFill>
              </a:rPr>
              <a:t>zmrzlý oxid uhličitý, metan a voda smíchaná s prachem a různými nerostnými </a:t>
            </a:r>
            <a:r>
              <a:rPr lang="cs-CZ" sz="2400" dirty="0" smtClean="0">
                <a:solidFill>
                  <a:prstClr val="black"/>
                </a:solidFill>
              </a:rPr>
              <a:t>látkami</a:t>
            </a:r>
          </a:p>
          <a:p>
            <a:pPr algn="just"/>
            <a:r>
              <a:rPr lang="cs-CZ" sz="2400" dirty="0">
                <a:solidFill>
                  <a:prstClr val="black"/>
                </a:solidFill>
              </a:rPr>
              <a:t>j</a:t>
            </a:r>
            <a:r>
              <a:rPr lang="cs-CZ" sz="2400" dirty="0" smtClean="0">
                <a:solidFill>
                  <a:prstClr val="black"/>
                </a:solidFill>
              </a:rPr>
              <a:t>ádro, </a:t>
            </a:r>
            <a:r>
              <a:rPr lang="cs-CZ" sz="2400" dirty="0" err="1" smtClean="0">
                <a:solidFill>
                  <a:prstClr val="black"/>
                </a:solidFill>
              </a:rPr>
              <a:t>koma</a:t>
            </a:r>
            <a:r>
              <a:rPr lang="cs-CZ" sz="2400" dirty="0" smtClean="0">
                <a:solidFill>
                  <a:prstClr val="black"/>
                </a:solidFill>
              </a:rPr>
              <a:t>, ohon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8683923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356</Words>
  <Application>Microsoft Office PowerPoint</Application>
  <PresentationFormat>Širokoúhlá obrazovka</PresentationFormat>
  <Paragraphs>45</Paragraphs>
  <Slides>7</Slides>
  <Notes>0</Notes>
  <HiddenSlides>0</HiddenSlides>
  <MMClips>0</MMClips>
  <ScaleCrop>false</ScaleCrop>
  <HeadingPairs>
    <vt:vector size="8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13" baseType="lpstr">
      <vt:lpstr>Arial</vt:lpstr>
      <vt:lpstr>Calibri</vt:lpstr>
      <vt:lpstr>Constantia</vt:lpstr>
      <vt:lpstr>Wingdings 2</vt:lpstr>
      <vt:lpstr>Tok</vt:lpstr>
      <vt:lpstr>Dokument</vt:lpstr>
      <vt:lpstr>Prezentace aplikace PowerPoint</vt:lpstr>
      <vt:lpstr>   Známá tělesa ve sluneční soustavě - komety</vt:lpstr>
      <vt:lpstr>Známá tělesa ve sluneční soustavě - komety</vt:lpstr>
      <vt:lpstr>Známá tělesa ve sluneční soustavě - komety</vt:lpstr>
      <vt:lpstr>Známá tělesa ve sluneční soustavě - komety</vt:lpstr>
      <vt:lpstr>Kontrolní otázky</vt:lpstr>
      <vt:lpstr>Odpovědi</vt:lpstr>
    </vt:vector>
  </TitlesOfParts>
  <Company>ATC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Ivana Uherková</dc:creator>
  <cp:lastModifiedBy>ucitel</cp:lastModifiedBy>
  <cp:revision>8</cp:revision>
  <dcterms:created xsi:type="dcterms:W3CDTF">2013-12-10T07:33:33Z</dcterms:created>
  <dcterms:modified xsi:type="dcterms:W3CDTF">2014-04-03T08:32:55Z</dcterms:modified>
</cp:coreProperties>
</file>