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57" r:id="rId3"/>
    <p:sldId id="258" r:id="rId4"/>
    <p:sldId id="260" r:id="rId5"/>
    <p:sldId id="261" r:id="rId6"/>
    <p:sldId id="262" r:id="rId7"/>
    <p:sldId id="263" r:id="rId8"/>
    <p:sldId id="259" r:id="rId9"/>
    <p:sldId id="267" r:id="rId10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27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C28E5-BAD0-4747-8D41-3F1CB807D86A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D9B10C-9D1B-45FE-BC84-3064D230719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1940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7273B-2850-4AC1-B776-00006BA02428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9AF8FF-F508-442C-BB8D-1D756355443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2803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3822D-8062-4A64-B995-A7C7EF47319C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E2D67-F446-4179-A37A-77C2AB63CE3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55143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612D5-00F5-4D0B-B2A8-318A770D661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6311A6-5054-4B9B-82A7-62FCA160E9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58839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A663B8-3E8C-4146-AD5D-6C704AFDF50D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89771-A87D-4FC6-A081-ECD7B7204A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502833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252F8-ACC3-4448-8D75-209BEE23137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0A9CE-A88F-4E17-BEA2-9FC4C24F63C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4373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D36DF-30DB-4FCE-9148-C18976919A44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9BDD53-DB33-40D3-8FB2-8A32FDEC794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7401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DF2E9-77B5-46DC-AA56-9D3338483CCE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E5B507-C630-41D4-A5C5-AD9A4A1D0D4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57472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A6B2FB-DD2C-4CB0-BF1F-CE17B7799CDE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6A5A5D-D405-4783-ACFC-4ED62BC3C74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59998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9AC0C-C351-4F68-89E4-7A3DDD60652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DE391A-AD8F-4943-A4D8-10906ABABD9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83817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4220633" y="1108075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10672234" y="5359401"/>
            <a:ext cx="207433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711541-7069-404F-BF5D-A36A864496D6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B40E8A-B286-4329-8207-FDBC3ECABC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32852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700" y="-7938"/>
            <a:ext cx="1221740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2000" y="-7938"/>
            <a:ext cx="63500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609600" y="704850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styl.</a:t>
            </a:r>
            <a:endParaRPr lang="en-US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609600" y="1935164"/>
            <a:ext cx="10972800" cy="438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326998-10D0-4D34-878E-38A341789049}" type="datetimeFigureOut">
              <a:rPr lang="cs-CZ">
                <a:solidFill>
                  <a:srgbClr val="04617B">
                    <a:shade val="90000"/>
                  </a:srgb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3.4.2014</a:t>
            </a:fld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cs-CZ">
              <a:solidFill>
                <a:srgbClr val="04617B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045C75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2C4BAD-8948-4A80-9AC1-BEC7599E618D}" type="slidenum">
              <a:rPr lang="cs-CZ"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cs-CZ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25399" y="203200"/>
            <a:ext cx="12240684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54336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anose="05020102010507070707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anose="05020102010507070707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anose="05020102010507070707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anose="05020102010507070707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package" Target="../embeddings/Dokument_aplikace_Microsoft_Word1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6219034"/>
              </p:ext>
            </p:extLst>
          </p:nvPr>
        </p:nvGraphicFramePr>
        <p:xfrm>
          <a:off x="2528888" y="1033463"/>
          <a:ext cx="6837362" cy="482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Dokument" r:id="rId4" imgW="6308869" imgH="4441141" progId="Word.Document.12">
                  <p:embed/>
                </p:oleObj>
              </mc:Choice>
              <mc:Fallback>
                <p:oleObj name="Dokument" r:id="rId4" imgW="6308869" imgH="4441141" progId="Word.Document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8888" y="1033463"/>
                        <a:ext cx="6837362" cy="4826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Obrázek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71121" y="853767"/>
            <a:ext cx="6139751" cy="696800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4084" y="692196"/>
            <a:ext cx="4706970" cy="858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923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Země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400" dirty="0" smtClean="0"/>
              <a:t>Země je třetí planeta sluneční soustavy, zároveň největší „planeta zemského typu“ v soustavě a jediné planetární těleso, na němž je dle současných vědeckých poznatků potvrzen život. </a:t>
            </a:r>
          </a:p>
          <a:p>
            <a:pPr algn="just"/>
            <a:r>
              <a:rPr lang="cs-CZ" sz="2400" dirty="0" smtClean="0"/>
              <a:t>Země nejspíše vznikla před 4,6 miliardami let a krátce po svém vzniku získala svůj jediný přirozený satelit – Měsíc.</a:t>
            </a:r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lvl="0" indent="0" algn="ctr">
              <a:buNone/>
            </a:pPr>
            <a:r>
              <a:rPr lang="cs-CZ" sz="1600" b="1" dirty="0">
                <a:solidFill>
                  <a:prstClr val="black"/>
                </a:solidFill>
                <a:latin typeface="Calibri" panose="020F0502020204030204"/>
              </a:rPr>
              <a:t>Obr.1</a:t>
            </a:r>
            <a:r>
              <a:rPr lang="cs-CZ" sz="1600" dirty="0">
                <a:solidFill>
                  <a:prstClr val="black"/>
                </a:solidFill>
                <a:latin typeface="Calibri" panose="020F0502020204030204"/>
              </a:rPr>
              <a:t> 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– rotace 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Země-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</a:t>
            </a:r>
            <a:r>
              <a:rPr lang="cs-CZ" sz="1600" dirty="0" smtClean="0">
                <a:solidFill>
                  <a:prstClr val="black"/>
                </a:solidFill>
              </a:rPr>
              <a:t>: http</a:t>
            </a:r>
            <a:r>
              <a:rPr lang="cs-CZ" sz="1600" dirty="0">
                <a:solidFill>
                  <a:prstClr val="black"/>
                </a:solidFill>
              </a:rPr>
              <a:t>://commons.wikimedia.org/wiki/File:Rotating_earth_%28large%29.gif</a:t>
            </a:r>
            <a:endParaRPr lang="cs-CZ" sz="24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5672" y="3901440"/>
            <a:ext cx="2200656" cy="2200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377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rgbClr val="04617B"/>
                </a:solidFill>
              </a:rPr>
              <a:t>Země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dirty="0" smtClean="0"/>
              <a:t>Zemská kůra je tvořena litosférickými deskami, které jsou v neustálém pohybu vlivem procesu nazývaného desková tektonika. </a:t>
            </a:r>
          </a:p>
          <a:p>
            <a:pPr algn="just"/>
            <a:r>
              <a:rPr lang="cs-CZ" dirty="0" smtClean="0"/>
              <a:t>Na povrchu Země se vyskytuje hydrosféra v podobě souvislého oceánu kapalné vody, který zabírá přibližně 71 % zemského povrchu.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173548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rgbClr val="04617B"/>
                </a:solidFill>
              </a:rPr>
              <a:t>Země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400" dirty="0" smtClean="0"/>
              <a:t>Na velmi úzkém pásu rozhraní mezi litosférou a atmosférou se nachází biosféra, živý obal Země, který je tvořen živými organismy. </a:t>
            </a:r>
          </a:p>
          <a:p>
            <a:pPr algn="just"/>
            <a:r>
              <a:rPr lang="cs-CZ" sz="2400" dirty="0" smtClean="0"/>
              <a:t>Jeho činností došlo k přeměně části litosféry na půdní obal Země tzv. </a:t>
            </a:r>
            <a:r>
              <a:rPr lang="cs-CZ" sz="2400" dirty="0" err="1" smtClean="0"/>
              <a:t>pedosféru</a:t>
            </a:r>
            <a:r>
              <a:rPr lang="cs-CZ" sz="2400" dirty="0" smtClean="0"/>
              <a:t>. </a:t>
            </a:r>
          </a:p>
          <a:p>
            <a:pPr algn="just"/>
            <a:r>
              <a:rPr lang="cs-CZ" sz="2400" dirty="0" smtClean="0"/>
              <a:t>Celou planetu obklopuje hustá atmosféra tvořená převážně dusíkem                    a kyslíkem vytvářející směs obvykle nazývanou jako vzduch.</a:t>
            </a:r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lvl="0" indent="0" algn="ctr">
              <a:buNone/>
            </a:pPr>
            <a:endParaRPr lang="cs-CZ" sz="2400" dirty="0" smtClean="0"/>
          </a:p>
          <a:p>
            <a:pPr marL="0" lvl="0" indent="0" algn="ctr">
              <a:buNone/>
            </a:pP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Obr.2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– rozdělení atmosféry</a:t>
            </a:r>
            <a:r>
              <a:rPr lang="cs-CZ" sz="1600" i="1" dirty="0" smtClean="0">
                <a:solidFill>
                  <a:prstClr val="black"/>
                </a:solidFill>
                <a:latin typeface="Calibri" panose="020F0502020204030204"/>
              </a:rPr>
              <a:t>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</a:t>
            </a:r>
            <a:r>
              <a:rPr lang="cs-CZ" sz="1600" dirty="0" err="1">
                <a:solidFill>
                  <a:prstClr val="black"/>
                </a:solidFill>
              </a:rPr>
              <a:t>www:http</a:t>
            </a:r>
            <a:r>
              <a:rPr lang="cs-CZ" sz="1600" dirty="0">
                <a:solidFill>
                  <a:prstClr val="black"/>
                </a:solidFill>
              </a:rPr>
              <a:t>://commons.wikimedia.org/wiki/</a:t>
            </a:r>
            <a:r>
              <a:rPr lang="cs-CZ" sz="1600" dirty="0" err="1">
                <a:solidFill>
                  <a:prstClr val="black"/>
                </a:solidFill>
              </a:rPr>
              <a:t>File:Atmo_camadas.svg</a:t>
            </a: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 smtClean="0"/>
          </a:p>
          <a:p>
            <a:pPr marL="0" indent="0" algn="just">
              <a:buNone/>
            </a:pPr>
            <a:endParaRPr lang="cs-CZ" sz="2400" dirty="0"/>
          </a:p>
          <a:p>
            <a:pPr marL="0" indent="0" algn="just">
              <a:buNone/>
            </a:pPr>
            <a:endParaRPr lang="cs-CZ" sz="24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0502" y="3925824"/>
            <a:ext cx="3815430" cy="2280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1219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rgbClr val="04617B"/>
                </a:solidFill>
              </a:rPr>
              <a:t>Země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sz="2400" dirty="0" smtClean="0">
                <a:effectLst/>
              </a:rPr>
              <a:t>Poloměr Země je skoro 6,5 tisíce kilometrů.</a:t>
            </a:r>
            <a:endParaRPr lang="cs-CZ" sz="2400" dirty="0" smtClean="0"/>
          </a:p>
          <a:p>
            <a:pPr algn="just"/>
            <a:r>
              <a:rPr lang="cs-CZ" sz="2400" dirty="0" smtClean="0"/>
              <a:t>Velikost Země poprvé spočítal Eratosthenés z </a:t>
            </a:r>
            <a:r>
              <a:rPr lang="cs-CZ" sz="2400" dirty="0" err="1" smtClean="0"/>
              <a:t>Kyrény</a:t>
            </a:r>
            <a:r>
              <a:rPr lang="cs-CZ" sz="2400" dirty="0" smtClean="0"/>
              <a:t> podle rozdílu v délce poledního stínu mezi Asuánem a Alexandrií</a:t>
            </a:r>
            <a:r>
              <a:rPr lang="cs-CZ" dirty="0" smtClean="0"/>
              <a:t>.</a:t>
            </a:r>
          </a:p>
          <a:p>
            <a:pPr marL="0" indent="0" algn="just">
              <a:buNone/>
            </a:pPr>
            <a:endParaRPr lang="cs-CZ" dirty="0"/>
          </a:p>
          <a:p>
            <a:pPr marL="0" indent="0" algn="just">
              <a:buNone/>
            </a:pPr>
            <a:endParaRPr lang="cs-CZ" dirty="0" smtClean="0"/>
          </a:p>
          <a:p>
            <a:pPr marL="0" indent="0" algn="just">
              <a:buNone/>
            </a:pPr>
            <a:endParaRPr lang="cs-CZ" dirty="0"/>
          </a:p>
          <a:p>
            <a:pPr marL="0" indent="0" algn="just">
              <a:buNone/>
            </a:pPr>
            <a:endParaRPr lang="cs-CZ" dirty="0" smtClean="0"/>
          </a:p>
          <a:p>
            <a:pPr marL="0" indent="0" algn="just">
              <a:buNone/>
            </a:pPr>
            <a:endParaRPr lang="cs-CZ" dirty="0"/>
          </a:p>
          <a:p>
            <a:pPr marL="0" indent="0" algn="just">
              <a:buNone/>
            </a:pPr>
            <a:endParaRPr lang="cs-CZ" dirty="0"/>
          </a:p>
          <a:p>
            <a:pPr marL="0" lvl="0" indent="0" algn="ctr">
              <a:buNone/>
            </a:pP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Obr.3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– Země - </a:t>
            </a:r>
            <a:r>
              <a:rPr lang="cs-CZ" sz="1600" dirty="0" smtClean="0">
                <a:solidFill>
                  <a:prstClr val="black"/>
                </a:solidFill>
              </a:rPr>
              <a:t>dostupný </a:t>
            </a:r>
            <a:r>
              <a:rPr lang="cs-CZ" sz="1600" dirty="0">
                <a:solidFill>
                  <a:prstClr val="black"/>
                </a:solidFill>
              </a:rPr>
              <a:t>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http://commons.wikimedia.org/wiki/File:The_Blue_Marble.jpg</a:t>
            </a:r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9726" y="3304032"/>
            <a:ext cx="2606041" cy="2606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6931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rgbClr val="04617B"/>
                </a:solidFill>
              </a:rPr>
              <a:t>Země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cs-CZ" dirty="0" smtClean="0"/>
              <a:t>Země oběhne Slunce za 365,2564 průměrných slunečních dní (1 siderický rok). </a:t>
            </a:r>
          </a:p>
          <a:p>
            <a:pPr algn="just"/>
            <a:r>
              <a:rPr lang="cs-CZ" dirty="0" smtClean="0"/>
              <a:t>Rychlost oběhu Země je v průměru asi 30 km/s, což stačí k uražení vzdálenosti zemského průměru (~12 700 km) za 7 minut a vzdálenosti Země – Měsíc (384 000 km) za 4 hodiny.</a:t>
            </a:r>
          </a:p>
          <a:p>
            <a:pPr algn="just"/>
            <a:r>
              <a:rPr lang="cs-CZ" dirty="0" smtClean="0"/>
              <a:t>Země má jeden přirozený satelit, Měsíc, který kolem ní oběhne jednou    za 27 a jednu třetinu dne. </a:t>
            </a:r>
          </a:p>
          <a:p>
            <a:pPr algn="just"/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547483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>
                <a:solidFill>
                  <a:srgbClr val="04617B"/>
                </a:solidFill>
              </a:rPr>
              <a:t>Země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 dirty="0" smtClean="0"/>
              <a:t>Rotace Země kolem její osy spojující severní a jižní pól trvá 23 hodin, 56 minut   a 4,091 sekund (1 siderický den). </a:t>
            </a:r>
          </a:p>
          <a:p>
            <a:r>
              <a:rPr lang="cs-CZ" sz="2400" dirty="0" smtClean="0"/>
              <a:t>Průměrná vzdálenost Země od Slunce je přibližně 135 000 000 km, což odpovídá 7,5 světelným minutám.</a:t>
            </a:r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endParaRPr lang="cs-CZ" sz="2400" dirty="0" smtClean="0"/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endParaRPr lang="cs-CZ" sz="2400" dirty="0" smtClean="0"/>
          </a:p>
          <a:p>
            <a:pPr marL="0" indent="0">
              <a:buNone/>
            </a:pPr>
            <a:endParaRPr lang="cs-CZ" sz="2400" dirty="0"/>
          </a:p>
          <a:p>
            <a:pPr marL="0" indent="0">
              <a:buNone/>
            </a:pPr>
            <a:endParaRPr lang="cs-CZ" sz="2400" dirty="0" smtClean="0"/>
          </a:p>
          <a:p>
            <a:pPr marL="0" lvl="0" indent="0" algn="ctr">
              <a:buNone/>
            </a:pPr>
            <a:r>
              <a:rPr lang="cs-CZ" sz="1600" b="1" dirty="0" smtClean="0">
                <a:solidFill>
                  <a:prstClr val="black"/>
                </a:solidFill>
                <a:latin typeface="Calibri" panose="020F0502020204030204"/>
              </a:rPr>
              <a:t>Obr.4</a:t>
            </a:r>
            <a:r>
              <a:rPr lang="cs-CZ" sz="1600" dirty="0" smtClean="0">
                <a:solidFill>
                  <a:prstClr val="black"/>
                </a:solidFill>
                <a:latin typeface="Calibri" panose="020F0502020204030204"/>
              </a:rPr>
              <a:t>– Měsíc </a:t>
            </a:r>
            <a:r>
              <a:rPr lang="cs-CZ" sz="1600" dirty="0">
                <a:solidFill>
                  <a:prstClr val="black"/>
                </a:solidFill>
                <a:latin typeface="Calibri" panose="020F0502020204030204"/>
              </a:rPr>
              <a:t>- </a:t>
            </a:r>
            <a:r>
              <a:rPr lang="cs-CZ" sz="1600" dirty="0">
                <a:solidFill>
                  <a:prstClr val="black"/>
                </a:solidFill>
              </a:rPr>
              <a:t>dostupný pod licencí GNU Free </a:t>
            </a:r>
            <a:r>
              <a:rPr lang="cs-CZ" sz="1600" dirty="0" err="1">
                <a:solidFill>
                  <a:prstClr val="black"/>
                </a:solidFill>
              </a:rPr>
              <a:t>Documentation</a:t>
            </a:r>
            <a:r>
              <a:rPr lang="cs-CZ" sz="1600" dirty="0">
                <a:solidFill>
                  <a:prstClr val="black"/>
                </a:solidFill>
              </a:rPr>
              <a:t> </a:t>
            </a:r>
            <a:r>
              <a:rPr lang="cs-CZ" sz="1600" dirty="0" err="1">
                <a:solidFill>
                  <a:prstClr val="black"/>
                </a:solidFill>
              </a:rPr>
              <a:t>License</a:t>
            </a:r>
            <a:r>
              <a:rPr lang="cs-CZ" sz="1600" dirty="0">
                <a:solidFill>
                  <a:prstClr val="black"/>
                </a:solidFill>
              </a:rPr>
              <a:t> na www: http://commons.wikimedia.org/wiki/File:Full_moon.png?uselang=cs</a:t>
            </a:r>
            <a:endParaRPr lang="cs-CZ" sz="2400" dirty="0" smtClean="0"/>
          </a:p>
          <a:p>
            <a:endParaRPr lang="cs-CZ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9892" y="3270504"/>
            <a:ext cx="2967228" cy="2967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2101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KONTROLNÍ OTÁZKY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Která v pořadí obíhá Země kolem Slunce?</a:t>
            </a:r>
          </a:p>
          <a:p>
            <a:r>
              <a:rPr lang="cs-CZ" dirty="0" smtClean="0"/>
              <a:t>Jaké je odhadované stáří Země?</a:t>
            </a:r>
          </a:p>
          <a:p>
            <a:r>
              <a:rPr lang="cs-CZ" dirty="0" smtClean="0"/>
              <a:t>Kdo první spočítal velikost Země?</a:t>
            </a:r>
          </a:p>
          <a:p>
            <a:r>
              <a:rPr lang="cs-CZ" dirty="0" smtClean="0"/>
              <a:t>Co je to biosféra?</a:t>
            </a:r>
          </a:p>
          <a:p>
            <a:r>
              <a:rPr lang="cs-CZ" dirty="0" smtClean="0"/>
              <a:t>Jaká je střední vzdálenost Země od Slunce?</a:t>
            </a:r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9254037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ODPOVĚDI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Třetí.</a:t>
            </a:r>
          </a:p>
          <a:p>
            <a:r>
              <a:rPr lang="cs-CZ" sz="2800" dirty="0"/>
              <a:t>4,6 </a:t>
            </a:r>
            <a:r>
              <a:rPr lang="cs-CZ" sz="2800" dirty="0" smtClean="0"/>
              <a:t>miliard let.</a:t>
            </a:r>
          </a:p>
          <a:p>
            <a:r>
              <a:rPr lang="cs-CZ" sz="2800" dirty="0"/>
              <a:t>Eratosthenés z </a:t>
            </a:r>
            <a:r>
              <a:rPr lang="cs-CZ" sz="2800" dirty="0" err="1" smtClean="0"/>
              <a:t>Kyrény</a:t>
            </a:r>
            <a:r>
              <a:rPr lang="cs-CZ" sz="2800" dirty="0" smtClean="0"/>
              <a:t>.</a:t>
            </a:r>
          </a:p>
          <a:p>
            <a:r>
              <a:rPr lang="cs-CZ" sz="2800" dirty="0" smtClean="0"/>
              <a:t>Živý </a:t>
            </a:r>
            <a:r>
              <a:rPr lang="cs-CZ" sz="2800" dirty="0"/>
              <a:t>obal Země, který je tvořen živými </a:t>
            </a:r>
            <a:r>
              <a:rPr lang="cs-CZ" sz="2800" dirty="0" smtClean="0"/>
              <a:t>organismy.</a:t>
            </a:r>
          </a:p>
          <a:p>
            <a:r>
              <a:rPr lang="cs-CZ" sz="2800" dirty="0"/>
              <a:t>135 000 000 </a:t>
            </a:r>
            <a:r>
              <a:rPr lang="cs-CZ" sz="2800" dirty="0" smtClean="0"/>
              <a:t>km.</a:t>
            </a:r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4441701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ok">
  <a:themeElements>
    <a:clrScheme name="Tok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Tok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ok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</TotalTime>
  <Words>420</Words>
  <Application>Microsoft Office PowerPoint</Application>
  <PresentationFormat>Širokoúhlá obrazovka</PresentationFormat>
  <Paragraphs>63</Paragraphs>
  <Slides>9</Slides>
  <Notes>0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9</vt:i4>
      </vt:variant>
    </vt:vector>
  </HeadingPairs>
  <TitlesOfParts>
    <vt:vector size="15" baseType="lpstr">
      <vt:lpstr>Arial</vt:lpstr>
      <vt:lpstr>Calibri</vt:lpstr>
      <vt:lpstr>Constantia</vt:lpstr>
      <vt:lpstr>Wingdings 2</vt:lpstr>
      <vt:lpstr>Tok</vt:lpstr>
      <vt:lpstr>Dokument</vt:lpstr>
      <vt:lpstr>Prezentace aplikace PowerPoint</vt:lpstr>
      <vt:lpstr>Země</vt:lpstr>
      <vt:lpstr>Země</vt:lpstr>
      <vt:lpstr>Země</vt:lpstr>
      <vt:lpstr>Země</vt:lpstr>
      <vt:lpstr>Země</vt:lpstr>
      <vt:lpstr>Země</vt:lpstr>
      <vt:lpstr>KONTROLNÍ OTÁZKY</vt:lpstr>
      <vt:lpstr>ODPOVĚDI</vt:lpstr>
    </vt:vector>
  </TitlesOfParts>
  <Company>ATC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ucitel</dc:creator>
  <cp:lastModifiedBy>ucitel</cp:lastModifiedBy>
  <cp:revision>13</cp:revision>
  <dcterms:created xsi:type="dcterms:W3CDTF">2013-10-31T09:33:55Z</dcterms:created>
  <dcterms:modified xsi:type="dcterms:W3CDTF">2014-04-03T08:24:13Z</dcterms:modified>
</cp:coreProperties>
</file>