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57" r:id="rId3"/>
    <p:sldId id="270" r:id="rId4"/>
    <p:sldId id="263" r:id="rId5"/>
    <p:sldId id="266" r:id="rId6"/>
    <p:sldId id="265" r:id="rId7"/>
    <p:sldId id="264" r:id="rId8"/>
    <p:sldId id="267" r:id="rId9"/>
    <p:sldId id="269" r:id="rId10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2" d="100"/>
          <a:sy n="92" d="100"/>
        </p:scale>
        <p:origin x="90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cs-CZ" smtClean="0"/>
              <a:t>Kliknutím lze upravit styl předlohy.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C28E5-BAD0-4747-8D41-3F1CB807D86A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D9B10C-9D1B-45FE-BC84-3064D230719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757694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7273B-2850-4AC1-B776-00006BA02428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9AF8FF-F508-442C-BB8D-1D756355443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203418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03822D-8062-4A64-B995-A7C7EF47319C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AE2D67-F446-4179-A37A-77C2AB63CE3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477497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612D5-00F5-4D0B-B2A8-318A770D661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311A6-5054-4B9B-82A7-62FCA160E9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84617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663B8-3E8C-4146-AD5D-6C704AFDF50D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89771-A87D-4FC6-A081-ECD7B7204A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632146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C252F8-ACC3-4448-8D75-209BEE23137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0A9CE-A88F-4E17-BEA2-9FC4C24F63C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08253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1D36DF-30DB-4FCE-9148-C18976919A44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BDD53-DB33-40D3-8FB2-8A32FDEC794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521977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DF2E9-77B5-46DC-AA56-9D3338483CCE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E5B507-C630-41D4-A5C5-AD9A4A1D0D4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962505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6B2FB-DD2C-4CB0-BF1F-CE17B7799CDE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6A5A5D-D405-4783-ACFC-4ED62BC3C74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07583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9AC0C-C351-4F68-89E4-7A3DDD60652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DE391A-AD8F-4943-A4D8-10906ABABD9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216023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4220633" y="1108075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10672234" y="5359401"/>
            <a:ext cx="207433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11541-7069-404F-BF5D-A36A864496D6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B40E8A-B286-4329-8207-FDBC3ECABC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859509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2700" y="-7938"/>
            <a:ext cx="1221740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842000" y="-7938"/>
            <a:ext cx="63500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609600" y="70485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styl.</a:t>
            </a:r>
            <a:endParaRPr lang="en-US" smtClean="0"/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609600" y="1935164"/>
            <a:ext cx="109728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326998-10D0-4D34-878E-38A34178904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045C75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F2C4BAD-8948-4A80-9AC1-BEC7599E618D}" type="slidenum">
              <a:rPr lang="cs-CZ"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cs-CZ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25399" y="203200"/>
            <a:ext cx="12240684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49425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package" Target="../embeddings/Dokument_aplikace_Microsoft_Word1.docx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cs.wikipedia.org/wiki/Vln%C4%9Bn%C3%AD" TargetMode="External"/><Relationship Id="rId3" Type="http://schemas.openxmlformats.org/officeDocument/2006/relationships/hyperlink" Target="http://cs.wikipedia.org/wiki/Amplituda" TargetMode="External"/><Relationship Id="rId7" Type="http://schemas.openxmlformats.org/officeDocument/2006/relationships/hyperlink" Target="http://cs.wikipedia.org/wiki/Dualita_%C4%8D%C3%A1stice_a_vln%C4%9Bn%C3%AD" TargetMode="External"/><Relationship Id="rId2" Type="http://schemas.openxmlformats.org/officeDocument/2006/relationships/hyperlink" Target="http://cs.wikipedia.org/wiki/Sv%C3%ADtivost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s.wikipedia.org/wiki/Polarizace_(elektrodynamika)" TargetMode="External"/><Relationship Id="rId5" Type="http://schemas.openxmlformats.org/officeDocument/2006/relationships/hyperlink" Target="http://cs.wikipedia.org/wiki/Frekvence" TargetMode="External"/><Relationship Id="rId10" Type="http://schemas.openxmlformats.org/officeDocument/2006/relationships/hyperlink" Target="http://cs.wikipedia.org/wiki/Optika" TargetMode="External"/><Relationship Id="rId4" Type="http://schemas.openxmlformats.org/officeDocument/2006/relationships/hyperlink" Target="http://cs.wikipedia.org/wiki/Barva" TargetMode="External"/><Relationship Id="rId9" Type="http://schemas.openxmlformats.org/officeDocument/2006/relationships/hyperlink" Target="http://cs.wikipedia.org/wiki/%C4%8C%C3%A1stice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0534620"/>
              </p:ext>
            </p:extLst>
          </p:nvPr>
        </p:nvGraphicFramePr>
        <p:xfrm>
          <a:off x="2533650" y="1046163"/>
          <a:ext cx="7586663" cy="547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Dokument" r:id="rId4" imgW="6308869" imgH="4534594" progId="Word.Document.12">
                  <p:embed/>
                </p:oleObj>
              </mc:Choice>
              <mc:Fallback>
                <p:oleObj name="Dokument" r:id="rId4" imgW="6308869" imgH="4534594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33650" y="1046163"/>
                        <a:ext cx="7586663" cy="5470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Obrázek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20879" y="929682"/>
            <a:ext cx="7001103" cy="696800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3679" y="707451"/>
            <a:ext cx="5039603" cy="919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122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Optika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cs-CZ" sz="2600" dirty="0"/>
              <a:t>Světlo je elektromagnetické záření o vlnové délce viditelné okem.</a:t>
            </a:r>
          </a:p>
          <a:p>
            <a:pPr algn="just"/>
            <a:r>
              <a:rPr lang="cs-CZ" sz="2600" dirty="0"/>
              <a:t>Tři základní vlastnosti světla (a elektromagnetického vlnění vůbec) </a:t>
            </a:r>
            <a:r>
              <a:rPr lang="cs-CZ" sz="2600" dirty="0" smtClean="0"/>
              <a:t>jsou </a:t>
            </a:r>
            <a:endParaRPr lang="cs-CZ" sz="2600" dirty="0"/>
          </a:p>
          <a:p>
            <a:pPr marL="514350" indent="-514350" algn="just">
              <a:buAutoNum type="alphaLcParenR"/>
            </a:pPr>
            <a:r>
              <a:rPr lang="cs-CZ" sz="2600" dirty="0">
                <a:hlinkClick r:id="rId2" tooltip="Svítivost"/>
              </a:rPr>
              <a:t>svítivost</a:t>
            </a:r>
            <a:r>
              <a:rPr lang="cs-CZ" sz="2600" dirty="0"/>
              <a:t> (</a:t>
            </a:r>
            <a:r>
              <a:rPr lang="cs-CZ" sz="2600" dirty="0">
                <a:hlinkClick r:id="rId3" tooltip="Amplituda"/>
              </a:rPr>
              <a:t>amplituda</a:t>
            </a:r>
            <a:r>
              <a:rPr lang="cs-CZ" sz="2600" dirty="0"/>
              <a:t>), </a:t>
            </a:r>
          </a:p>
          <a:p>
            <a:pPr marL="514350" indent="-514350" algn="just">
              <a:buAutoNum type="alphaLcParenR"/>
            </a:pPr>
            <a:r>
              <a:rPr lang="cs-CZ" sz="2600" dirty="0">
                <a:hlinkClick r:id="rId4" tooltip="Barva"/>
              </a:rPr>
              <a:t>barva</a:t>
            </a:r>
            <a:r>
              <a:rPr lang="cs-CZ" sz="2600" dirty="0"/>
              <a:t> (</a:t>
            </a:r>
            <a:r>
              <a:rPr lang="cs-CZ" sz="2600" dirty="0">
                <a:hlinkClick r:id="rId5" tooltip="Frekvence"/>
              </a:rPr>
              <a:t>frekvence</a:t>
            </a:r>
            <a:r>
              <a:rPr lang="cs-CZ" sz="2600" dirty="0" smtClean="0"/>
              <a:t>),</a:t>
            </a:r>
            <a:endParaRPr lang="cs-CZ" sz="2600" dirty="0"/>
          </a:p>
          <a:p>
            <a:pPr marL="514350" indent="-514350" algn="just">
              <a:buAutoNum type="alphaLcParenR"/>
            </a:pPr>
            <a:r>
              <a:rPr lang="cs-CZ" sz="2600" dirty="0">
                <a:hlinkClick r:id="rId6" tooltip="Polarizace (elektrodynamika)"/>
              </a:rPr>
              <a:t>polarizace</a:t>
            </a:r>
            <a:r>
              <a:rPr lang="cs-CZ" sz="2600" dirty="0"/>
              <a:t> (úhel vlnění). </a:t>
            </a:r>
          </a:p>
          <a:p>
            <a:pPr algn="just"/>
            <a:r>
              <a:rPr lang="cs-CZ" sz="2600" dirty="0"/>
              <a:t>Kvůli </a:t>
            </a:r>
            <a:r>
              <a:rPr lang="cs-CZ" sz="2600" dirty="0">
                <a:hlinkClick r:id="rId7" tooltip="Dualita částice a vlnění"/>
              </a:rPr>
              <a:t>dualitě částice a vlnění</a:t>
            </a:r>
            <a:r>
              <a:rPr lang="cs-CZ" sz="2600" dirty="0"/>
              <a:t> má světlo vlastnosti jak </a:t>
            </a:r>
            <a:r>
              <a:rPr lang="cs-CZ" sz="2600" dirty="0">
                <a:hlinkClick r:id="rId8" tooltip="Vlnění"/>
              </a:rPr>
              <a:t>vlnění</a:t>
            </a:r>
            <a:r>
              <a:rPr lang="cs-CZ" sz="2600" dirty="0"/>
              <a:t>, tak </a:t>
            </a:r>
            <a:r>
              <a:rPr lang="cs-CZ" sz="2600" dirty="0">
                <a:hlinkClick r:id="rId9" tooltip="Částice"/>
              </a:rPr>
              <a:t>částice</a:t>
            </a:r>
            <a:r>
              <a:rPr lang="cs-CZ" sz="2600" dirty="0"/>
              <a:t>. </a:t>
            </a:r>
          </a:p>
          <a:p>
            <a:pPr algn="just"/>
            <a:r>
              <a:rPr lang="cs-CZ" sz="2600" dirty="0"/>
              <a:t>Studiem světla a jeho interakcemi s hmotou se zabývá </a:t>
            </a:r>
            <a:r>
              <a:rPr lang="cs-CZ" sz="2600" dirty="0">
                <a:hlinkClick r:id="rId10" tooltip="Optika"/>
              </a:rPr>
              <a:t>optika</a:t>
            </a:r>
            <a:r>
              <a:rPr lang="cs-CZ" sz="2600" dirty="0"/>
              <a:t>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57981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4000" dirty="0" smtClean="0"/>
              <a:t>Závislost mezi barvou a teplotou vesmírných těles</a:t>
            </a:r>
            <a:endParaRPr lang="cs-CZ" sz="4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47235" y="1935164"/>
            <a:ext cx="11879450" cy="4744605"/>
          </a:xfrm>
        </p:spPr>
        <p:txBody>
          <a:bodyPr/>
          <a:lstStyle/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pPr marL="0" indent="0">
              <a:buNone/>
            </a:pPr>
            <a:r>
              <a:rPr lang="cs-CZ" sz="1400" dirty="0" smtClean="0"/>
              <a:t>Tab. 1 – </a:t>
            </a:r>
            <a:r>
              <a:rPr lang="cs-CZ" sz="1400" i="1" dirty="0" smtClean="0"/>
              <a:t>Přehled spektrálních tříd </a:t>
            </a:r>
            <a:r>
              <a:rPr lang="cs-CZ" sz="1400" dirty="0" smtClean="0"/>
              <a:t>- </a:t>
            </a:r>
            <a:r>
              <a:rPr lang="cs-CZ" sz="1400" dirty="0">
                <a:solidFill>
                  <a:prstClr val="black"/>
                </a:solidFill>
              </a:rPr>
              <a:t>dostupný pod licencí GNU Free </a:t>
            </a:r>
            <a:r>
              <a:rPr lang="cs-CZ" sz="1400" dirty="0" err="1">
                <a:solidFill>
                  <a:prstClr val="black"/>
                </a:solidFill>
              </a:rPr>
              <a:t>Documentation</a:t>
            </a:r>
            <a:r>
              <a:rPr lang="cs-CZ" sz="1400" dirty="0">
                <a:solidFill>
                  <a:prstClr val="black"/>
                </a:solidFill>
              </a:rPr>
              <a:t> </a:t>
            </a:r>
            <a:r>
              <a:rPr lang="cs-CZ" sz="1400" dirty="0" err="1">
                <a:solidFill>
                  <a:prstClr val="black"/>
                </a:solidFill>
              </a:rPr>
              <a:t>License</a:t>
            </a:r>
            <a:r>
              <a:rPr lang="cs-CZ" sz="1400" dirty="0">
                <a:solidFill>
                  <a:prstClr val="black"/>
                </a:solidFill>
              </a:rPr>
              <a:t> na www: http://cs.wikipedia.org/wiki/Spektr%C3%A1ln%C3%AD_klasifikace</a:t>
            </a:r>
            <a:r>
              <a:rPr lang="cs-CZ" sz="1400" dirty="0" smtClean="0"/>
              <a:t> </a:t>
            </a:r>
          </a:p>
          <a:p>
            <a:pPr marL="0" indent="0">
              <a:buNone/>
            </a:pPr>
            <a:endParaRPr lang="cs-CZ" sz="1400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145" y="1847850"/>
            <a:ext cx="11035986" cy="3801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9877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Optika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48929" y="1825624"/>
            <a:ext cx="10704871" cy="5032376"/>
          </a:xfrm>
        </p:spPr>
        <p:txBody>
          <a:bodyPr>
            <a:normAutofit lnSpcReduction="10000"/>
          </a:bodyPr>
          <a:lstStyle/>
          <a:p>
            <a:pPr algn="just"/>
            <a:r>
              <a:rPr lang="cs-CZ" sz="2600" b="1" dirty="0"/>
              <a:t>Barva</a:t>
            </a:r>
            <a:r>
              <a:rPr lang="cs-CZ" sz="2600" dirty="0"/>
              <a:t> je vjem, který vytváří viditelné světlo dopadající na sítnici lidského </a:t>
            </a:r>
            <a:r>
              <a:rPr lang="cs-CZ" sz="2600" dirty="0" smtClean="0"/>
              <a:t>oka (pozice č. 30). </a:t>
            </a:r>
            <a:endParaRPr lang="cs-CZ" sz="2600" dirty="0"/>
          </a:p>
          <a:p>
            <a:pPr algn="just"/>
            <a:r>
              <a:rPr lang="cs-CZ" sz="2600" dirty="0"/>
              <a:t>Barevné vidění lidského oka zprostředkují receptory zvané čípky trojího druhu – citlivé na tři základní barvy: </a:t>
            </a:r>
            <a:r>
              <a:rPr lang="cs-CZ" sz="2600" b="1" u="sng" dirty="0">
                <a:solidFill>
                  <a:srgbClr val="FF3300"/>
                </a:solidFill>
              </a:rPr>
              <a:t>červenou</a:t>
            </a:r>
            <a:r>
              <a:rPr lang="cs-CZ" sz="2600" b="1" u="sng" dirty="0"/>
              <a:t>, </a:t>
            </a:r>
            <a:r>
              <a:rPr lang="cs-CZ" sz="2600" b="1" u="sng" dirty="0">
                <a:solidFill>
                  <a:srgbClr val="009900"/>
                </a:solidFill>
              </a:rPr>
              <a:t>zelenou</a:t>
            </a:r>
            <a:r>
              <a:rPr lang="cs-CZ" sz="2600" b="1" u="sng" dirty="0"/>
              <a:t> a </a:t>
            </a:r>
            <a:r>
              <a:rPr lang="cs-CZ" sz="2600" b="1" u="sng" dirty="0">
                <a:solidFill>
                  <a:srgbClr val="0066FF"/>
                </a:solidFill>
              </a:rPr>
              <a:t>modrou</a:t>
            </a:r>
            <a:r>
              <a:rPr lang="cs-CZ" sz="2600" b="1" u="sng" dirty="0" smtClean="0">
                <a:solidFill>
                  <a:srgbClr val="0066FF"/>
                </a:solidFill>
              </a:rPr>
              <a:t>.</a:t>
            </a:r>
          </a:p>
          <a:p>
            <a:pPr marL="0" indent="0" algn="just">
              <a:buNone/>
            </a:pPr>
            <a:endParaRPr lang="cs-CZ" sz="2600" b="1" u="sng" dirty="0">
              <a:solidFill>
                <a:srgbClr val="0066FF"/>
              </a:solidFill>
            </a:endParaRPr>
          </a:p>
          <a:p>
            <a:pPr marL="0" indent="0" algn="just">
              <a:buNone/>
            </a:pPr>
            <a:endParaRPr lang="cs-CZ" sz="2600" b="1" u="sng" dirty="0" smtClean="0">
              <a:solidFill>
                <a:srgbClr val="0066FF"/>
              </a:solidFill>
            </a:endParaRPr>
          </a:p>
          <a:p>
            <a:pPr marL="0" indent="0" algn="just">
              <a:buNone/>
            </a:pPr>
            <a:endParaRPr lang="cs-CZ" sz="2600" b="1" u="sng" dirty="0">
              <a:solidFill>
                <a:srgbClr val="0066FF"/>
              </a:solidFill>
            </a:endParaRPr>
          </a:p>
          <a:p>
            <a:pPr marL="0" indent="0" algn="just">
              <a:buNone/>
            </a:pPr>
            <a:endParaRPr lang="cs-CZ" sz="2600" b="1" u="sng" dirty="0" smtClean="0">
              <a:solidFill>
                <a:srgbClr val="0066FF"/>
              </a:solidFill>
            </a:endParaRPr>
          </a:p>
          <a:p>
            <a:pPr marL="0" indent="0" algn="just">
              <a:buNone/>
            </a:pPr>
            <a:endParaRPr lang="cs-CZ" sz="2600" b="1" u="sng" dirty="0">
              <a:solidFill>
                <a:srgbClr val="0066FF"/>
              </a:solidFill>
            </a:endParaRPr>
          </a:p>
          <a:p>
            <a:pPr marL="0" indent="0" algn="just">
              <a:buNone/>
            </a:pPr>
            <a:endParaRPr lang="cs-CZ" sz="2600" b="1" u="sng" dirty="0" smtClean="0">
              <a:solidFill>
                <a:srgbClr val="0066FF"/>
              </a:solidFill>
            </a:endParaRPr>
          </a:p>
          <a:p>
            <a:pPr marL="0" indent="0" algn="just">
              <a:buNone/>
            </a:pPr>
            <a:endParaRPr lang="cs-CZ" sz="2600" b="1" u="sng" dirty="0" smtClean="0">
              <a:solidFill>
                <a:srgbClr val="0066FF"/>
              </a:solidFill>
            </a:endParaRPr>
          </a:p>
          <a:p>
            <a:pPr marL="0" lvl="0" indent="0" algn="ctr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None/>
            </a:pPr>
            <a:r>
              <a:rPr lang="cs-CZ" sz="1300" b="1" dirty="0">
                <a:solidFill>
                  <a:prstClr val="black"/>
                </a:solidFill>
              </a:rPr>
              <a:t>Obr. 1</a:t>
            </a:r>
            <a:r>
              <a:rPr lang="cs-CZ" sz="1300" dirty="0">
                <a:solidFill>
                  <a:prstClr val="black"/>
                </a:solidFill>
              </a:rPr>
              <a:t> – </a:t>
            </a:r>
            <a:r>
              <a:rPr lang="cs-CZ" sz="1300" i="1" dirty="0" smtClean="0">
                <a:solidFill>
                  <a:prstClr val="black"/>
                </a:solidFill>
              </a:rPr>
              <a:t>Oko </a:t>
            </a:r>
            <a:r>
              <a:rPr lang="cs-CZ" sz="1300" i="1" dirty="0">
                <a:solidFill>
                  <a:prstClr val="black"/>
                </a:solidFill>
              </a:rPr>
              <a:t>- </a:t>
            </a:r>
            <a:r>
              <a:rPr lang="cs-CZ" sz="1300" dirty="0">
                <a:solidFill>
                  <a:prstClr val="black"/>
                </a:solidFill>
                <a:latin typeface="Constantia"/>
              </a:rPr>
              <a:t>dostupný pod licencí GNU Free </a:t>
            </a:r>
            <a:r>
              <a:rPr lang="cs-CZ" sz="1300" dirty="0" err="1">
                <a:solidFill>
                  <a:prstClr val="black"/>
                </a:solidFill>
                <a:latin typeface="Constantia"/>
              </a:rPr>
              <a:t>Documentation</a:t>
            </a:r>
            <a:r>
              <a:rPr lang="cs-CZ" sz="1300" dirty="0">
                <a:solidFill>
                  <a:prstClr val="black"/>
                </a:solidFill>
                <a:latin typeface="Constantia"/>
              </a:rPr>
              <a:t> </a:t>
            </a:r>
            <a:r>
              <a:rPr lang="cs-CZ" sz="1300" dirty="0" err="1">
                <a:solidFill>
                  <a:prstClr val="black"/>
                </a:solidFill>
                <a:latin typeface="Constantia"/>
              </a:rPr>
              <a:t>License</a:t>
            </a:r>
            <a:r>
              <a:rPr lang="cs-CZ" sz="1300" dirty="0">
                <a:solidFill>
                  <a:prstClr val="black"/>
                </a:solidFill>
                <a:latin typeface="Constantia"/>
              </a:rPr>
              <a:t> na www: http://commons.wikimedia.org/wiki/File:Eye-diagram.svg</a:t>
            </a:r>
            <a:endParaRPr lang="cs-CZ" sz="2600" b="1" u="sng" dirty="0" smtClean="0"/>
          </a:p>
          <a:p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7952" y="3361613"/>
            <a:ext cx="3100238" cy="3029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573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prstClr val="black"/>
                </a:solidFill>
              </a:rPr>
              <a:t>Optika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cs-CZ" sz="2600" dirty="0" smtClean="0"/>
              <a:t>Nejcitlivější je lidské oko na barvu žluto – zelenou (cca 555 </a:t>
            </a:r>
            <a:r>
              <a:rPr lang="cs-CZ" sz="2600" dirty="0" err="1" smtClean="0"/>
              <a:t>nm</a:t>
            </a:r>
            <a:r>
              <a:rPr lang="cs-CZ" sz="2600" dirty="0" smtClean="0"/>
              <a:t>).</a:t>
            </a:r>
          </a:p>
          <a:p>
            <a:pPr algn="just"/>
            <a:r>
              <a:rPr lang="cs-CZ" sz="2600" dirty="0" smtClean="0"/>
              <a:t>Proto všechny bezpečnostní prvky v dopravě používají (reflexní vesty apod.).</a:t>
            </a:r>
            <a:endParaRPr lang="cs-CZ" sz="26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7442" y="3249387"/>
            <a:ext cx="7113278" cy="3430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568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prstClr val="black"/>
                </a:solidFill>
              </a:rPr>
              <a:t>Optika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6194" y="1825624"/>
            <a:ext cx="10837606" cy="5032375"/>
          </a:xfrm>
        </p:spPr>
        <p:txBody>
          <a:bodyPr>
            <a:normAutofit/>
          </a:bodyPr>
          <a:lstStyle/>
          <a:p>
            <a:pPr algn="just"/>
            <a:r>
              <a:rPr lang="cs-CZ" sz="2500" dirty="0" smtClean="0"/>
              <a:t>Jednotlivé barvy lze spolu navzájem promíchat, a tím pádem vzniknou barvy nové.</a:t>
            </a:r>
          </a:p>
          <a:p>
            <a:pPr algn="just"/>
            <a:r>
              <a:rPr lang="cs-CZ" sz="2500" dirty="0" smtClean="0"/>
              <a:t>Z hlediska fyziky dochází k tzv. interferenci vlnění, kdy součtem dvou a více hodnot elektromagnetického záření vznikne úplně nové – unikátní záření.</a:t>
            </a:r>
          </a:p>
          <a:p>
            <a:pPr marL="0" indent="0" algn="just">
              <a:buNone/>
            </a:pPr>
            <a:endParaRPr lang="cs-CZ" sz="2600" dirty="0"/>
          </a:p>
          <a:p>
            <a:pPr marL="0" indent="0" algn="just">
              <a:buNone/>
            </a:pPr>
            <a:endParaRPr lang="cs-CZ" sz="2600" dirty="0" smtClean="0"/>
          </a:p>
          <a:p>
            <a:pPr marL="0" indent="0" algn="just">
              <a:buNone/>
            </a:pPr>
            <a:endParaRPr lang="cs-CZ" sz="2600" dirty="0"/>
          </a:p>
          <a:p>
            <a:pPr marL="0" indent="0" algn="just">
              <a:buNone/>
            </a:pPr>
            <a:endParaRPr lang="cs-CZ" sz="2600" dirty="0" smtClean="0"/>
          </a:p>
          <a:p>
            <a:pPr marL="0" indent="0" algn="just">
              <a:buNone/>
            </a:pPr>
            <a:endParaRPr lang="cs-CZ" sz="2600" dirty="0"/>
          </a:p>
          <a:p>
            <a:pPr marL="0" indent="0" algn="just">
              <a:buNone/>
            </a:pPr>
            <a:endParaRPr lang="cs-CZ" sz="2600" dirty="0" smtClean="0"/>
          </a:p>
          <a:p>
            <a:pPr marL="0" lvl="0" indent="0" algn="ctr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None/>
            </a:pPr>
            <a:r>
              <a:rPr lang="cs-CZ" sz="1300" b="1" dirty="0">
                <a:solidFill>
                  <a:prstClr val="black"/>
                </a:solidFill>
              </a:rPr>
              <a:t>Obr. </a:t>
            </a:r>
            <a:r>
              <a:rPr lang="cs-CZ" sz="1300" b="1" dirty="0" smtClean="0">
                <a:solidFill>
                  <a:prstClr val="black"/>
                </a:solidFill>
              </a:rPr>
              <a:t>2</a:t>
            </a:r>
            <a:r>
              <a:rPr lang="cs-CZ" sz="1300" dirty="0" smtClean="0">
                <a:solidFill>
                  <a:prstClr val="black"/>
                </a:solidFill>
              </a:rPr>
              <a:t> </a:t>
            </a:r>
            <a:r>
              <a:rPr lang="cs-CZ" sz="1300" dirty="0">
                <a:solidFill>
                  <a:prstClr val="black"/>
                </a:solidFill>
              </a:rPr>
              <a:t>– </a:t>
            </a:r>
            <a:r>
              <a:rPr lang="cs-CZ" sz="1300" i="1" dirty="0" smtClean="0">
                <a:solidFill>
                  <a:prstClr val="black"/>
                </a:solidFill>
              </a:rPr>
              <a:t>Míchání barev </a:t>
            </a:r>
            <a:r>
              <a:rPr lang="cs-CZ" sz="1300" i="1" dirty="0">
                <a:solidFill>
                  <a:prstClr val="black"/>
                </a:solidFill>
              </a:rPr>
              <a:t>- </a:t>
            </a:r>
            <a:r>
              <a:rPr lang="cs-CZ" sz="1300" dirty="0">
                <a:solidFill>
                  <a:prstClr val="black"/>
                </a:solidFill>
                <a:latin typeface="Constantia"/>
              </a:rPr>
              <a:t>dostupný pod licencí GNU Free </a:t>
            </a:r>
            <a:r>
              <a:rPr lang="cs-CZ" sz="1300" dirty="0" err="1">
                <a:solidFill>
                  <a:prstClr val="black"/>
                </a:solidFill>
                <a:latin typeface="Constantia"/>
              </a:rPr>
              <a:t>Documentation</a:t>
            </a:r>
            <a:r>
              <a:rPr lang="cs-CZ" sz="1300" dirty="0">
                <a:solidFill>
                  <a:prstClr val="black"/>
                </a:solidFill>
                <a:latin typeface="Constantia"/>
              </a:rPr>
              <a:t> </a:t>
            </a:r>
            <a:r>
              <a:rPr lang="cs-CZ" sz="1300" dirty="0" err="1">
                <a:solidFill>
                  <a:prstClr val="black"/>
                </a:solidFill>
                <a:latin typeface="Constantia"/>
              </a:rPr>
              <a:t>License</a:t>
            </a:r>
            <a:r>
              <a:rPr lang="cs-CZ" sz="1300" dirty="0">
                <a:solidFill>
                  <a:prstClr val="black"/>
                </a:solidFill>
                <a:latin typeface="Constantia"/>
              </a:rPr>
              <a:t> na </a:t>
            </a:r>
            <a:r>
              <a:rPr lang="cs-CZ" sz="1300" dirty="0" smtClean="0">
                <a:solidFill>
                  <a:prstClr val="black"/>
                </a:solidFill>
                <a:latin typeface="Constantia"/>
              </a:rPr>
              <a:t>www.: http</a:t>
            </a:r>
            <a:r>
              <a:rPr lang="cs-CZ" sz="1300" dirty="0">
                <a:solidFill>
                  <a:prstClr val="black"/>
                </a:solidFill>
                <a:latin typeface="Constantia"/>
              </a:rPr>
              <a:t>://commons.wikimedia.org/wiki/File:AdditiveColorMixing.png</a:t>
            </a:r>
            <a:endParaRPr lang="cs-CZ" sz="26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1879" y="3508721"/>
            <a:ext cx="2668242" cy="2668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608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prstClr val="black"/>
                </a:solidFill>
              </a:rPr>
              <a:t>Optika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00644" y="1825624"/>
            <a:ext cx="10653156" cy="5032375"/>
          </a:xfrm>
        </p:spPr>
        <p:txBody>
          <a:bodyPr>
            <a:normAutofit lnSpcReduction="10000"/>
          </a:bodyPr>
          <a:lstStyle/>
          <a:p>
            <a:pPr lvl="0" algn="just"/>
            <a:r>
              <a:rPr lang="cs-CZ" sz="2600" dirty="0">
                <a:solidFill>
                  <a:prstClr val="black"/>
                </a:solidFill>
              </a:rPr>
              <a:t>Některé druhy živočichů vnímají rozsah jiný - například včely jej mají posunut směrem ke kratším vlnovým délkám (ultrafialové záření), naopak někteří plazi vnímají i infračervené záření</a:t>
            </a:r>
            <a:r>
              <a:rPr lang="cs-CZ" sz="2600" dirty="0" smtClean="0">
                <a:solidFill>
                  <a:prstClr val="black"/>
                </a:solidFill>
              </a:rPr>
              <a:t>.</a:t>
            </a:r>
          </a:p>
          <a:p>
            <a:pPr marL="0" lvl="0" indent="0" algn="just">
              <a:buNone/>
            </a:pPr>
            <a:endParaRPr lang="cs-CZ" sz="2600" dirty="0">
              <a:solidFill>
                <a:prstClr val="black"/>
              </a:solidFill>
            </a:endParaRPr>
          </a:p>
          <a:p>
            <a:pPr marL="0" lvl="0" indent="0" algn="just">
              <a:buNone/>
            </a:pPr>
            <a:endParaRPr lang="cs-CZ" sz="2600" dirty="0" smtClean="0">
              <a:solidFill>
                <a:prstClr val="black"/>
              </a:solidFill>
            </a:endParaRPr>
          </a:p>
          <a:p>
            <a:pPr marL="0" lvl="0" indent="0" algn="just">
              <a:buNone/>
            </a:pPr>
            <a:endParaRPr lang="cs-CZ" sz="2600" dirty="0">
              <a:solidFill>
                <a:prstClr val="black"/>
              </a:solidFill>
            </a:endParaRPr>
          </a:p>
          <a:p>
            <a:pPr marL="0" lvl="0" indent="0" algn="just">
              <a:buNone/>
            </a:pPr>
            <a:endParaRPr lang="cs-CZ" sz="2600" dirty="0" smtClean="0">
              <a:solidFill>
                <a:prstClr val="black"/>
              </a:solidFill>
            </a:endParaRPr>
          </a:p>
          <a:p>
            <a:pPr marL="0" lvl="0" indent="0" algn="just">
              <a:buNone/>
            </a:pPr>
            <a:endParaRPr lang="cs-CZ" sz="2600" dirty="0">
              <a:solidFill>
                <a:prstClr val="black"/>
              </a:solidFill>
            </a:endParaRPr>
          </a:p>
          <a:p>
            <a:pPr marL="0" lvl="0" indent="0" algn="just">
              <a:buNone/>
            </a:pPr>
            <a:endParaRPr lang="cs-CZ" sz="2600" dirty="0" smtClean="0">
              <a:solidFill>
                <a:prstClr val="black"/>
              </a:solidFill>
            </a:endParaRPr>
          </a:p>
          <a:p>
            <a:pPr marL="0" lvl="0" indent="0" algn="just">
              <a:buNone/>
            </a:pPr>
            <a:endParaRPr lang="cs-CZ" sz="2600" dirty="0">
              <a:solidFill>
                <a:prstClr val="black"/>
              </a:solidFill>
            </a:endParaRPr>
          </a:p>
          <a:p>
            <a:pPr marL="0" lvl="0" indent="0" algn="ctr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None/>
            </a:pPr>
            <a:r>
              <a:rPr lang="cs-CZ" sz="1300" b="1" dirty="0">
                <a:solidFill>
                  <a:prstClr val="black"/>
                </a:solidFill>
              </a:rPr>
              <a:t>Obr. </a:t>
            </a:r>
            <a:r>
              <a:rPr lang="cs-CZ" sz="1300" b="1" dirty="0" smtClean="0">
                <a:solidFill>
                  <a:prstClr val="black"/>
                </a:solidFill>
              </a:rPr>
              <a:t>3</a:t>
            </a:r>
            <a:r>
              <a:rPr lang="cs-CZ" sz="1300" dirty="0" smtClean="0">
                <a:solidFill>
                  <a:prstClr val="black"/>
                </a:solidFill>
              </a:rPr>
              <a:t> </a:t>
            </a:r>
            <a:r>
              <a:rPr lang="cs-CZ" sz="1300" dirty="0">
                <a:solidFill>
                  <a:prstClr val="black"/>
                </a:solidFill>
              </a:rPr>
              <a:t>– </a:t>
            </a:r>
            <a:r>
              <a:rPr lang="cs-CZ" sz="1300" i="1" dirty="0" smtClean="0">
                <a:solidFill>
                  <a:prstClr val="black"/>
                </a:solidFill>
              </a:rPr>
              <a:t>Včela </a:t>
            </a:r>
            <a:r>
              <a:rPr lang="cs-CZ" sz="1300" i="1" dirty="0">
                <a:solidFill>
                  <a:prstClr val="black"/>
                </a:solidFill>
              </a:rPr>
              <a:t>- </a:t>
            </a:r>
            <a:r>
              <a:rPr lang="cs-CZ" sz="1300" dirty="0">
                <a:solidFill>
                  <a:prstClr val="black"/>
                </a:solidFill>
                <a:latin typeface="Constantia"/>
              </a:rPr>
              <a:t>dostupný pod licencí GNU Free </a:t>
            </a:r>
            <a:r>
              <a:rPr lang="cs-CZ" sz="1300" dirty="0" err="1">
                <a:solidFill>
                  <a:prstClr val="black"/>
                </a:solidFill>
                <a:latin typeface="Constantia"/>
              </a:rPr>
              <a:t>Documentation</a:t>
            </a:r>
            <a:r>
              <a:rPr lang="cs-CZ" sz="1300" dirty="0">
                <a:solidFill>
                  <a:prstClr val="black"/>
                </a:solidFill>
                <a:latin typeface="Constantia"/>
              </a:rPr>
              <a:t> </a:t>
            </a:r>
            <a:r>
              <a:rPr lang="cs-CZ" sz="1300" dirty="0" err="1">
                <a:solidFill>
                  <a:prstClr val="black"/>
                </a:solidFill>
                <a:latin typeface="Constantia"/>
              </a:rPr>
              <a:t>License</a:t>
            </a:r>
            <a:r>
              <a:rPr lang="cs-CZ" sz="1300" dirty="0">
                <a:solidFill>
                  <a:prstClr val="black"/>
                </a:solidFill>
                <a:latin typeface="Constantia"/>
              </a:rPr>
              <a:t> na www.: http://commons.wikimedia.org/wiki/File:Abella_en_Bri%C3%B3n_-_Galicia_(Spain)_-1.jpg</a:t>
            </a:r>
            <a:endParaRPr lang="cs-CZ" sz="2600" dirty="0">
              <a:solidFill>
                <a:prstClr val="black"/>
              </a:solidFill>
            </a:endParaRPr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8424" y="3029919"/>
            <a:ext cx="3840019" cy="2882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127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Kontrolní otázky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1. Jak se nazývá část fyziky zabývající se světlem?</a:t>
            </a:r>
          </a:p>
          <a:p>
            <a:r>
              <a:rPr lang="cs-CZ" dirty="0" smtClean="0"/>
              <a:t>2. Kterými třemi základními vlastnostmi je světlo charakteristické?</a:t>
            </a:r>
          </a:p>
          <a:p>
            <a:r>
              <a:rPr lang="cs-CZ" dirty="0" smtClean="0"/>
              <a:t>3. Jak se nazývají receptory v lidském oku umožňující barevné vidění?</a:t>
            </a:r>
          </a:p>
          <a:p>
            <a:r>
              <a:rPr lang="cs-CZ" dirty="0" smtClean="0"/>
              <a:t>4. Na které tři barvy jsou receptory citlivé?</a:t>
            </a:r>
          </a:p>
          <a:p>
            <a:r>
              <a:rPr lang="cs-CZ" dirty="0" smtClean="0"/>
              <a:t>5. Na kterou barvu (resp. Kombinaci barev) je lidské oko nejcitlivější?</a:t>
            </a:r>
          </a:p>
          <a:p>
            <a:r>
              <a:rPr lang="cs-CZ" dirty="0" smtClean="0"/>
              <a:t>6. Co je to interference vlnění?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78722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Odpovědi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>
                <a:solidFill>
                  <a:prstClr val="black"/>
                </a:solidFill>
              </a:rPr>
              <a:t>1. </a:t>
            </a:r>
            <a:r>
              <a:rPr lang="cs-CZ" dirty="0" smtClean="0">
                <a:solidFill>
                  <a:prstClr val="black"/>
                </a:solidFill>
              </a:rPr>
              <a:t>optika</a:t>
            </a:r>
            <a:endParaRPr lang="cs-CZ" dirty="0">
              <a:solidFill>
                <a:prstClr val="black"/>
              </a:solidFill>
            </a:endParaRPr>
          </a:p>
          <a:p>
            <a:r>
              <a:rPr lang="cs-CZ" dirty="0">
                <a:solidFill>
                  <a:prstClr val="black"/>
                </a:solidFill>
              </a:rPr>
              <a:t>2. svítivostí, barvou, polarizací</a:t>
            </a:r>
          </a:p>
          <a:p>
            <a:r>
              <a:rPr lang="cs-CZ" dirty="0">
                <a:solidFill>
                  <a:prstClr val="black"/>
                </a:solidFill>
              </a:rPr>
              <a:t>3. čípky</a:t>
            </a:r>
          </a:p>
          <a:p>
            <a:r>
              <a:rPr lang="cs-CZ" dirty="0">
                <a:solidFill>
                  <a:prstClr val="black"/>
                </a:solidFill>
              </a:rPr>
              <a:t>4. červenou, zelenou a modrou</a:t>
            </a:r>
          </a:p>
          <a:p>
            <a:r>
              <a:rPr lang="cs-CZ" dirty="0">
                <a:solidFill>
                  <a:prstClr val="black"/>
                </a:solidFill>
              </a:rPr>
              <a:t>5. žlutozelenou</a:t>
            </a:r>
          </a:p>
          <a:p>
            <a:r>
              <a:rPr lang="cs-CZ" dirty="0">
                <a:solidFill>
                  <a:prstClr val="black"/>
                </a:solidFill>
              </a:rPr>
              <a:t>6. součet dvou a více hodnot elektromagnetického záření</a:t>
            </a:r>
          </a:p>
        </p:txBody>
      </p:sp>
    </p:spTree>
    <p:extLst>
      <p:ext uri="{BB962C8B-B14F-4D97-AF65-F5344CB8AC3E}">
        <p14:creationId xmlns:p14="http://schemas.microsoft.com/office/powerpoint/2010/main" val="228898065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ok">
  <a:themeElements>
    <a:clrScheme name="To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To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113</TotalTime>
  <Words>395</Words>
  <Application>Microsoft Office PowerPoint</Application>
  <PresentationFormat>Širokoúhlá obrazovka</PresentationFormat>
  <Paragraphs>68</Paragraphs>
  <Slides>9</Slides>
  <Notes>0</Notes>
  <HiddenSlides>0</HiddenSlides>
  <MMClips>0</MMClips>
  <ScaleCrop>false</ScaleCrop>
  <HeadingPairs>
    <vt:vector size="8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5" baseType="lpstr">
      <vt:lpstr>Arial</vt:lpstr>
      <vt:lpstr>Calibri</vt:lpstr>
      <vt:lpstr>Constantia</vt:lpstr>
      <vt:lpstr>Wingdings 2</vt:lpstr>
      <vt:lpstr>Tok</vt:lpstr>
      <vt:lpstr>Dokument</vt:lpstr>
      <vt:lpstr>Prezentace aplikace PowerPoint</vt:lpstr>
      <vt:lpstr>Optika</vt:lpstr>
      <vt:lpstr>Závislost mezi barvou a teplotou vesmírných těles</vt:lpstr>
      <vt:lpstr>Optika</vt:lpstr>
      <vt:lpstr>Optika</vt:lpstr>
      <vt:lpstr>Optika</vt:lpstr>
      <vt:lpstr>Optika</vt:lpstr>
      <vt:lpstr>Kontrolní otázky</vt:lpstr>
      <vt:lpstr>Odpovědi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radim.stepanek</dc:creator>
  <cp:lastModifiedBy>ucitel</cp:lastModifiedBy>
  <cp:revision>16</cp:revision>
  <dcterms:created xsi:type="dcterms:W3CDTF">2014-01-06T17:31:11Z</dcterms:created>
  <dcterms:modified xsi:type="dcterms:W3CDTF">2014-04-03T08:35:16Z</dcterms:modified>
</cp:coreProperties>
</file>