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0" r:id="rId2"/>
    <p:sldId id="263" r:id="rId3"/>
    <p:sldId id="267" r:id="rId4"/>
    <p:sldId id="264" r:id="rId5"/>
    <p:sldId id="257" r:id="rId6"/>
    <p:sldId id="261" r:id="rId7"/>
    <p:sldId id="262" r:id="rId8"/>
    <p:sldId id="266" r:id="rId9"/>
  </p:sldIdLst>
  <p:sldSz cx="12192000" cy="6858000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92" d="100"/>
          <a:sy n="92" d="100"/>
        </p:scale>
        <p:origin x="90" y="20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711200" y="1371600"/>
            <a:ext cx="10468864" cy="1828800"/>
          </a:xfrm>
          <a:ln>
            <a:noFill/>
          </a:ln>
        </p:spPr>
        <p:txBody>
          <a:bodyPr tIns="0" rIns="18288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711200" y="3228536"/>
            <a:ext cx="10472928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cs-CZ" smtClean="0"/>
              <a:t>Kliknutím lze upravit styl předlohy.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DC28E5-BAD0-4747-8D41-3F1CB807D86A}" type="datetimeFigureOut">
              <a:rPr lang="cs-CZ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3.4.2014</a:t>
            </a:fld>
            <a:endParaRPr lang="cs-CZ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D9B10C-9D1B-45FE-BC84-3064D2307190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314854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97273B-2850-4AC1-B776-00006BA02428}" type="datetimeFigureOut">
              <a:rPr lang="cs-CZ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3.4.2014</a:t>
            </a:fld>
            <a:endParaRPr lang="cs-CZ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9AF8FF-F508-442C-BB8D-1D7563554431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311230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914402"/>
            <a:ext cx="2743200" cy="5211763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914402"/>
            <a:ext cx="8026400" cy="5211763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03822D-8062-4A64-B995-A7C7EF47319C}" type="datetimeFigureOut">
              <a:rPr lang="cs-CZ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3.4.2014</a:t>
            </a:fld>
            <a:endParaRPr lang="cs-CZ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AE2D67-F446-4179-A37A-77C2AB63CE38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347618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6612D5-00F5-4D0B-B2A8-318A770D6619}" type="datetimeFigureOut">
              <a:rPr lang="cs-CZ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3.4.2014</a:t>
            </a:fld>
            <a:endParaRPr lang="cs-CZ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6311A6-5054-4B9B-82A7-62FCA160E9B7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8534587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7136" y="1316736"/>
            <a:ext cx="10363200" cy="1362456"/>
          </a:xfrm>
          <a:ln>
            <a:noFill/>
          </a:ln>
        </p:spPr>
        <p:txBody>
          <a:bodyPr tIns="0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7136" y="2704664"/>
            <a:ext cx="10363200" cy="1509712"/>
          </a:xfrm>
        </p:spPr>
        <p:txBody>
          <a:bodyPr lIns="45720" rIns="45720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A663B8-3E8C-4146-AD5D-6C704AFDF50D}" type="datetimeFigureOut">
              <a:rPr lang="cs-CZ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3.4.2014</a:t>
            </a:fld>
            <a:endParaRPr lang="cs-CZ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D89771-A87D-4FC6-A081-ECD7B7204A89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2470307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704088"/>
            <a:ext cx="10972800" cy="1143000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920085"/>
            <a:ext cx="53848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920085"/>
            <a:ext cx="53848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5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C252F8-ACC3-4448-8D75-209BEE231379}" type="datetimeFigureOut">
              <a:rPr lang="cs-CZ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3.4.2014</a:t>
            </a:fld>
            <a:endParaRPr lang="cs-CZ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7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70A9CE-A88F-4E17-BEA2-9FC4C24F63C5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7229921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70408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855248"/>
            <a:ext cx="5386917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6193368" y="1859758"/>
            <a:ext cx="5389033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609600" y="2514600"/>
            <a:ext cx="5386917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514600"/>
            <a:ext cx="5389033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7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1D36DF-30DB-4FCE-9148-C18976919A44}" type="datetimeFigureOut">
              <a:rPr lang="cs-CZ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3.4.2014</a:t>
            </a:fld>
            <a:endParaRPr lang="cs-CZ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8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9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9BDD53-DB33-40D3-8FB2-8A32FDEC7941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9208416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704088"/>
            <a:ext cx="11074400" cy="1143000"/>
          </a:xfrm>
        </p:spPr>
        <p:txBody>
          <a:bodyPr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ADF2E9-77B5-46DC-AA56-9D3338483CCE}" type="datetimeFigureOut">
              <a:rPr lang="cs-CZ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3.4.2014</a:t>
            </a:fld>
            <a:endParaRPr lang="cs-CZ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4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E5B507-C630-41D4-A5C5-AD9A4A1D0D45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6035656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A6B2FB-DD2C-4CB0-BF1F-CE17B7799CDE}" type="datetimeFigureOut">
              <a:rPr lang="cs-CZ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3.4.2014</a:t>
            </a:fld>
            <a:endParaRPr lang="cs-CZ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3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4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6A5A5D-D405-4783-ACFC-4ED62BC3C74F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096015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14352"/>
            <a:ext cx="3657600" cy="116205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914400" y="1676400"/>
            <a:ext cx="36576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766733" y="1676400"/>
            <a:ext cx="6815667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5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19AC0C-C351-4F68-89E4-7A3DDD606529}" type="datetimeFigureOut">
              <a:rPr lang="cs-CZ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3.4.2014</a:t>
            </a:fld>
            <a:endParaRPr lang="cs-CZ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7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DE391A-AD8F-4943-A4D8-10906ABABD9D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7264108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nip and Round Single Corner Rectangle 8"/>
          <p:cNvSpPr/>
          <p:nvPr/>
        </p:nvSpPr>
        <p:spPr>
          <a:xfrm rot="420000" flipV="1">
            <a:off x="4220633" y="1108075"/>
            <a:ext cx="70104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Right Triangle 11"/>
          <p:cNvSpPr/>
          <p:nvPr/>
        </p:nvSpPr>
        <p:spPr>
          <a:xfrm rot="420000" flipV="1">
            <a:off x="10672234" y="5359401"/>
            <a:ext cx="207433" cy="155575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7" name="Freeform 9"/>
          <p:cNvSpPr>
            <a:spLocks/>
          </p:cNvSpPr>
          <p:nvPr/>
        </p:nvSpPr>
        <p:spPr bwMode="auto">
          <a:xfrm flipV="1">
            <a:off x="-12700" y="5816600"/>
            <a:ext cx="1221740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8" name="Freeform 10"/>
          <p:cNvSpPr>
            <a:spLocks/>
          </p:cNvSpPr>
          <p:nvPr/>
        </p:nvSpPr>
        <p:spPr bwMode="auto">
          <a:xfrm flipV="1">
            <a:off x="5842000" y="6219826"/>
            <a:ext cx="63500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2800" y="1176997"/>
            <a:ext cx="2950464" cy="1582621"/>
          </a:xfrm>
        </p:spPr>
        <p:txBody>
          <a:bodyPr lIns="45720" rIns="45720" bIns="45720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2800" y="2828785"/>
            <a:ext cx="2946400" cy="2179320"/>
          </a:xfrm>
        </p:spPr>
        <p:txBody>
          <a:bodyPr lIns="64008" rIns="45720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4647724" y="1199517"/>
            <a:ext cx="615696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cs-CZ" noProof="0" smtClean="0"/>
              <a:t>Kliknutím na ikonu přidáte obrázek.</a:t>
            </a:r>
            <a:endParaRPr lang="en-US" noProof="0" dirty="0"/>
          </a:p>
        </p:txBody>
      </p:sp>
      <p:sp>
        <p:nvSpPr>
          <p:cNvPr id="9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711541-7069-404F-BF5D-A36A864496D6}" type="datetimeFigureOut">
              <a:rPr lang="cs-CZ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3.4.2014</a:t>
            </a:fld>
            <a:endParaRPr lang="cs-CZ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10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11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69600" y="6356351"/>
            <a:ext cx="8128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B40E8A-B286-4329-8207-FDBC3ECABC02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6419215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12700" y="-7938"/>
            <a:ext cx="12217400" cy="104140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5842000" y="-7938"/>
            <a:ext cx="6350000" cy="6381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1028" name="Title Placeholder 8"/>
          <p:cNvSpPr>
            <a:spLocks noGrp="1"/>
          </p:cNvSpPr>
          <p:nvPr>
            <p:ph type="title"/>
          </p:nvPr>
        </p:nvSpPr>
        <p:spPr bwMode="auto">
          <a:xfrm>
            <a:off x="609600" y="704850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4572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cs-CZ" smtClean="0"/>
              <a:t>Kliknutím lze upravit styl.</a:t>
            </a:r>
            <a:endParaRPr lang="en-US" smtClean="0"/>
          </a:p>
        </p:txBody>
      </p:sp>
      <p:sp>
        <p:nvSpPr>
          <p:cNvPr id="1029" name="Text Placeholder 29"/>
          <p:cNvSpPr>
            <a:spLocks noGrp="1"/>
          </p:cNvSpPr>
          <p:nvPr>
            <p:ph type="body" idx="1"/>
          </p:nvPr>
        </p:nvSpPr>
        <p:spPr bwMode="auto">
          <a:xfrm>
            <a:off x="609600" y="1935164"/>
            <a:ext cx="10972800" cy="438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smtClean="0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  <a:latin typeface="Arial" charset="0"/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3326998-10D0-4D34-878E-38A341789049}" type="datetimeFigureOut">
              <a:rPr lang="cs-CZ">
                <a:solidFill>
                  <a:srgbClr val="04617B">
                    <a:shade val="90000"/>
                  </a:srgbClr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3.4.2014</a:t>
            </a:fld>
            <a:endParaRPr lang="cs-CZ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3556000" y="6356351"/>
            <a:ext cx="44704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  <a:latin typeface="Arial" charset="0"/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cs-CZ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10566400" y="6356351"/>
            <a:ext cx="1016000" cy="365125"/>
          </a:xfrm>
          <a:prstGeom prst="rect">
            <a:avLst/>
          </a:prstGeom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045C75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F2C4BAD-8948-4A80-9AC1-BEC7599E618D}" type="slidenum">
              <a:rPr lang="cs-CZ">
                <a:latin typeface="Arial" panose="020B0604020202020204" pitchFamily="34" charset="0"/>
                <a:cs typeface="Arial" panose="020B060402020202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cs-CZ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033" name="Group 1"/>
          <p:cNvGrpSpPr>
            <a:grpSpLocks/>
          </p:cNvGrpSpPr>
          <p:nvPr/>
        </p:nvGrpSpPr>
        <p:grpSpPr bwMode="auto">
          <a:xfrm>
            <a:off x="-25399" y="203200"/>
            <a:ext cx="12240684" cy="647700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prstClr val="black"/>
                </a:solidFill>
                <a:latin typeface="Arial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593345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5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9pPr>
    </p:titleStyle>
    <p:bodyStyle>
      <a:lvl1pPr marL="273050" indent="-2730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95000"/>
        <a:buFont typeface="Wingdings 2" panose="05020102010507070707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46063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anose="05020102010507070707" pitchFamily="18" charset="2"/>
        <a:buChar char="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06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 2" panose="05020102010507070707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7450" indent="-2095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65000"/>
        <a:buFont typeface="Wingdings 2" panose="05020102010507070707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2088" indent="-209550" algn="l" rtl="0" eaLnBrk="0" fontAlgn="base" hangingPunct="0"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anose="05020102010507070707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7" Type="http://schemas.openxmlformats.org/officeDocument/2006/relationships/image" Target="../media/image4.pn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3.emf"/><Relationship Id="rId5" Type="http://schemas.openxmlformats.org/officeDocument/2006/relationships/image" Target="../media/image2.emf"/><Relationship Id="rId4" Type="http://schemas.openxmlformats.org/officeDocument/2006/relationships/package" Target="../embeddings/Dokument_aplikace_Microsoft_Word1.docx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9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35123687"/>
              </p:ext>
            </p:extLst>
          </p:nvPr>
        </p:nvGraphicFramePr>
        <p:xfrm>
          <a:off x="2533650" y="1046163"/>
          <a:ext cx="7486650" cy="5416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8" name="Dokument" r:id="rId4" imgW="6308869" imgH="4553644" progId="Word.Document.12">
                  <p:embed/>
                </p:oleObj>
              </mc:Choice>
              <mc:Fallback>
                <p:oleObj name="Dokument" r:id="rId4" imgW="6308869" imgH="4553644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33650" y="1046163"/>
                        <a:ext cx="7486650" cy="54165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" name="Obrázek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533650" y="919291"/>
            <a:ext cx="6994814" cy="696800"/>
          </a:xfrm>
          <a:prstGeom prst="rect">
            <a:avLst/>
          </a:prstGeom>
        </p:spPr>
      </p:pic>
      <p:pic>
        <p:nvPicPr>
          <p:cNvPr id="3" name="Obrázek 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4702" y="681898"/>
            <a:ext cx="5104545" cy="9308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76145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Akustika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cs-CZ" dirty="0"/>
              <a:t>Část fyziky zabývající se zvukem se nazývá </a:t>
            </a:r>
            <a:r>
              <a:rPr lang="cs-CZ" dirty="0">
                <a:solidFill>
                  <a:srgbClr val="FF0000"/>
                </a:solidFill>
              </a:rPr>
              <a:t>akustika</a:t>
            </a:r>
            <a:r>
              <a:rPr lang="cs-CZ" dirty="0" smtClean="0">
                <a:solidFill>
                  <a:srgbClr val="FF0000"/>
                </a:solidFill>
              </a:rPr>
              <a:t>.</a:t>
            </a:r>
            <a:endParaRPr lang="cs-CZ" dirty="0" smtClean="0"/>
          </a:p>
          <a:p>
            <a:pPr algn="just"/>
            <a:r>
              <a:rPr lang="cs-CZ" dirty="0" smtClean="0">
                <a:solidFill>
                  <a:srgbClr val="FF0000"/>
                </a:solidFill>
              </a:rPr>
              <a:t>Zdrojem </a:t>
            </a:r>
            <a:r>
              <a:rPr lang="cs-CZ" dirty="0">
                <a:solidFill>
                  <a:srgbClr val="FF0000"/>
                </a:solidFill>
              </a:rPr>
              <a:t>zvuku </a:t>
            </a:r>
            <a:r>
              <a:rPr lang="cs-CZ" dirty="0"/>
              <a:t>může být každé chvějící se těleso</a:t>
            </a:r>
            <a:r>
              <a:rPr lang="cs-CZ" dirty="0" smtClean="0"/>
              <a:t>.</a:t>
            </a:r>
          </a:p>
          <a:p>
            <a:pPr algn="just"/>
            <a:r>
              <a:rPr lang="cs-CZ" dirty="0" smtClean="0"/>
              <a:t>Zvuk se tedy šíří pouze v pružném prostředí.</a:t>
            </a:r>
          </a:p>
          <a:p>
            <a:pPr algn="just"/>
            <a:r>
              <a:rPr lang="cs-CZ" dirty="0" smtClean="0"/>
              <a:t>Nepružné prostředí, kterými se zvuk nešíří nazýváme zvukové izolanty (např. pěnový polystyrén) a tuto vlastnost využíváme pro odhlučnění prostor.</a:t>
            </a:r>
          </a:p>
          <a:p>
            <a:pPr algn="just"/>
            <a:r>
              <a:rPr lang="cs-CZ" dirty="0" smtClean="0"/>
              <a:t>Rychlost šíření </a:t>
            </a:r>
            <a:r>
              <a:rPr lang="cs-CZ" dirty="0"/>
              <a:t>z</a:t>
            </a:r>
            <a:r>
              <a:rPr lang="cs-CZ" dirty="0" smtClean="0"/>
              <a:t>vuku ve vzduchu, který má 20 </a:t>
            </a:r>
            <a:r>
              <a:rPr lang="cs-CZ" dirty="0" smtClean="0">
                <a:sym typeface="Symbol" panose="05050102010706020507" pitchFamily="18" charset="2"/>
              </a:rPr>
              <a:t>C je přibližně </a:t>
            </a:r>
            <a:r>
              <a:rPr lang="cs-CZ" dirty="0" smtClean="0">
                <a:solidFill>
                  <a:srgbClr val="FF0000"/>
                </a:solidFill>
                <a:sym typeface="Symbol" panose="05050102010706020507" pitchFamily="18" charset="2"/>
              </a:rPr>
              <a:t>344 m/s</a:t>
            </a:r>
            <a:r>
              <a:rPr lang="cs-CZ" dirty="0" smtClean="0">
                <a:sym typeface="Symbol" panose="05050102010706020507" pitchFamily="18" charset="2"/>
              </a:rPr>
              <a:t>.</a:t>
            </a:r>
          </a:p>
          <a:p>
            <a:pPr algn="just"/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9901178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Vesmír a zvuk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609600" y="1935164"/>
            <a:ext cx="10972800" cy="4922836"/>
          </a:xfrm>
        </p:spPr>
        <p:txBody>
          <a:bodyPr/>
          <a:lstStyle/>
          <a:p>
            <a:pPr algn="just"/>
            <a:r>
              <a:rPr lang="cs-CZ" sz="2400" dirty="0" smtClean="0"/>
              <a:t>Ve vesmíru není vzduch – chybí tedy pružné prostředí, kterým se může šířit.</a:t>
            </a:r>
          </a:p>
          <a:p>
            <a:pPr algn="just"/>
            <a:r>
              <a:rPr lang="cs-CZ" sz="2400" dirty="0" smtClean="0"/>
              <a:t>Vědci ovšem analyzují signály vzdálených objektů a charakterizují je jako „zvuk“ až poté, co je do zvukových stop převedou z původních elektromagnetických signálů.</a:t>
            </a:r>
          </a:p>
          <a:p>
            <a:pPr algn="just"/>
            <a:r>
              <a:rPr lang="cs-CZ" sz="2400" dirty="0" smtClean="0"/>
              <a:t>Nejznámější zvuky „z vesmíru“ pořídily americké sondy </a:t>
            </a:r>
            <a:r>
              <a:rPr lang="cs-CZ" sz="2400" dirty="0" err="1" smtClean="0"/>
              <a:t>Voyager</a:t>
            </a:r>
            <a:r>
              <a:rPr lang="cs-CZ" sz="2400" dirty="0" smtClean="0"/>
              <a:t> 1 a </a:t>
            </a:r>
            <a:r>
              <a:rPr lang="cs-CZ" sz="2400" dirty="0" err="1" smtClean="0"/>
              <a:t>Voyager</a:t>
            </a:r>
            <a:r>
              <a:rPr lang="cs-CZ" sz="2400" dirty="0" smtClean="0"/>
              <a:t> 2.</a:t>
            </a:r>
          </a:p>
          <a:p>
            <a:pPr algn="just"/>
            <a:endParaRPr lang="cs-CZ" sz="2400" dirty="0"/>
          </a:p>
          <a:p>
            <a:pPr algn="just"/>
            <a:endParaRPr lang="cs-CZ" sz="2400" dirty="0" smtClean="0"/>
          </a:p>
          <a:p>
            <a:pPr algn="just"/>
            <a:endParaRPr lang="cs-CZ" sz="2400" dirty="0"/>
          </a:p>
          <a:p>
            <a:pPr algn="just"/>
            <a:endParaRPr lang="cs-CZ" sz="2400" dirty="0" smtClean="0"/>
          </a:p>
          <a:p>
            <a:pPr marL="0" indent="0" algn="just">
              <a:buNone/>
            </a:pPr>
            <a:endParaRPr lang="cs-CZ" sz="2400" dirty="0" smtClean="0"/>
          </a:p>
          <a:p>
            <a:pPr algn="ctr"/>
            <a:r>
              <a:rPr lang="cs-CZ" sz="1300" b="1" dirty="0" smtClean="0"/>
              <a:t>Obr. 1 </a:t>
            </a:r>
            <a:r>
              <a:rPr lang="cs-CZ" sz="1300" dirty="0" smtClean="0"/>
              <a:t>– </a:t>
            </a:r>
            <a:r>
              <a:rPr lang="cs-CZ" sz="1300" i="1" dirty="0" err="1" smtClean="0"/>
              <a:t>Voyager</a:t>
            </a:r>
            <a:r>
              <a:rPr lang="cs-CZ" sz="1300" i="1" dirty="0" smtClean="0"/>
              <a:t> 1 </a:t>
            </a:r>
            <a:r>
              <a:rPr lang="cs-CZ" sz="1300" dirty="0" smtClean="0"/>
              <a:t>- </a:t>
            </a:r>
            <a:r>
              <a:rPr lang="cs-CZ" sz="1300" dirty="0">
                <a:solidFill>
                  <a:prstClr val="black"/>
                </a:solidFill>
              </a:rPr>
              <a:t>dostupný pod licencí GNU Free </a:t>
            </a:r>
            <a:r>
              <a:rPr lang="cs-CZ" sz="1300" dirty="0" err="1">
                <a:solidFill>
                  <a:prstClr val="black"/>
                </a:solidFill>
              </a:rPr>
              <a:t>Documentation</a:t>
            </a:r>
            <a:r>
              <a:rPr lang="cs-CZ" sz="1300" dirty="0">
                <a:solidFill>
                  <a:prstClr val="black"/>
                </a:solidFill>
              </a:rPr>
              <a:t> </a:t>
            </a:r>
            <a:r>
              <a:rPr lang="cs-CZ" sz="1300" dirty="0" err="1">
                <a:solidFill>
                  <a:prstClr val="black"/>
                </a:solidFill>
              </a:rPr>
              <a:t>License</a:t>
            </a:r>
            <a:r>
              <a:rPr lang="cs-CZ" sz="1300" dirty="0">
                <a:solidFill>
                  <a:prstClr val="black"/>
                </a:solidFill>
              </a:rPr>
              <a:t> na www: http://commons.wikimedia.org/wiki/File:Voyager.jpg</a:t>
            </a:r>
            <a:endParaRPr lang="cs-CZ" sz="1300" dirty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63427" y="4026919"/>
            <a:ext cx="2589779" cy="20251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953571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Rychlost zvuku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724395" y="1825624"/>
            <a:ext cx="10629405" cy="4753305"/>
          </a:xfrm>
        </p:spPr>
        <p:txBody>
          <a:bodyPr>
            <a:normAutofit lnSpcReduction="10000"/>
          </a:bodyPr>
          <a:lstStyle/>
          <a:p>
            <a:pPr lvl="0" algn="just"/>
            <a:r>
              <a:rPr lang="cs-CZ" sz="2600" dirty="0">
                <a:solidFill>
                  <a:prstClr val="black"/>
                </a:solidFill>
                <a:sym typeface="Symbol" panose="05050102010706020507" pitchFamily="18" charset="2"/>
              </a:rPr>
              <a:t>Pro různá prostředí o různé hustotě je tato rychlost samozřejmě rozdílná. </a:t>
            </a:r>
          </a:p>
          <a:p>
            <a:pPr lvl="0" algn="just"/>
            <a:r>
              <a:rPr lang="cs-CZ" sz="2600" dirty="0">
                <a:solidFill>
                  <a:prstClr val="black"/>
                </a:solidFill>
                <a:sym typeface="Symbol" panose="05050102010706020507" pitchFamily="18" charset="2"/>
              </a:rPr>
              <a:t>Například rychlost zvuku ve vodě při stejné teplotě je přibližně pětkrát vyšší než ve vzduchu, v oceli až patnáctkrát</a:t>
            </a:r>
            <a:r>
              <a:rPr lang="cs-CZ" sz="2600" dirty="0" smtClean="0">
                <a:solidFill>
                  <a:prstClr val="black"/>
                </a:solidFill>
                <a:sym typeface="Symbol" panose="05050102010706020507" pitchFamily="18" charset="2"/>
              </a:rPr>
              <a:t>.</a:t>
            </a:r>
          </a:p>
          <a:p>
            <a:pPr lvl="0" algn="just"/>
            <a:endParaRPr lang="cs-CZ" sz="2600" dirty="0">
              <a:solidFill>
                <a:prstClr val="black"/>
              </a:solidFill>
              <a:sym typeface="Symbol" panose="05050102010706020507" pitchFamily="18" charset="2"/>
            </a:endParaRPr>
          </a:p>
          <a:p>
            <a:pPr lvl="0" algn="just"/>
            <a:endParaRPr lang="cs-CZ" sz="2600" dirty="0" smtClean="0">
              <a:solidFill>
                <a:prstClr val="black"/>
              </a:solidFill>
              <a:sym typeface="Symbol" panose="05050102010706020507" pitchFamily="18" charset="2"/>
            </a:endParaRPr>
          </a:p>
          <a:p>
            <a:pPr lvl="0" algn="just"/>
            <a:endParaRPr lang="cs-CZ" sz="2600" dirty="0">
              <a:solidFill>
                <a:prstClr val="black"/>
              </a:solidFill>
              <a:sym typeface="Symbol" panose="05050102010706020507" pitchFamily="18" charset="2"/>
            </a:endParaRPr>
          </a:p>
          <a:p>
            <a:pPr lvl="0" algn="just"/>
            <a:endParaRPr lang="cs-CZ" sz="2600" dirty="0" smtClean="0">
              <a:solidFill>
                <a:prstClr val="black"/>
              </a:solidFill>
              <a:sym typeface="Symbol" panose="05050102010706020507" pitchFamily="18" charset="2"/>
            </a:endParaRPr>
          </a:p>
          <a:p>
            <a:pPr lvl="0" algn="just"/>
            <a:endParaRPr lang="cs-CZ" sz="2600" dirty="0">
              <a:solidFill>
                <a:prstClr val="black"/>
              </a:solidFill>
              <a:sym typeface="Symbol" panose="05050102010706020507" pitchFamily="18" charset="2"/>
            </a:endParaRPr>
          </a:p>
          <a:p>
            <a:pPr lvl="0" algn="just"/>
            <a:endParaRPr lang="cs-CZ" sz="2600" dirty="0" smtClean="0">
              <a:solidFill>
                <a:prstClr val="black"/>
              </a:solidFill>
              <a:sym typeface="Symbol" panose="05050102010706020507" pitchFamily="18" charset="2"/>
            </a:endParaRPr>
          </a:p>
          <a:p>
            <a:pPr marL="0" lvl="0" indent="0" algn="ctr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BD0D9"/>
              </a:buClr>
              <a:buSzPct val="95000"/>
              <a:buNone/>
            </a:pPr>
            <a:r>
              <a:rPr lang="cs-CZ" sz="1300" b="1" dirty="0">
                <a:solidFill>
                  <a:prstClr val="black"/>
                </a:solidFill>
              </a:rPr>
              <a:t>Obr. </a:t>
            </a:r>
            <a:r>
              <a:rPr lang="cs-CZ" sz="1300" b="1" dirty="0" smtClean="0">
                <a:solidFill>
                  <a:prstClr val="black"/>
                </a:solidFill>
              </a:rPr>
              <a:t>2</a:t>
            </a:r>
            <a:r>
              <a:rPr lang="cs-CZ" sz="1300" dirty="0" smtClean="0">
                <a:solidFill>
                  <a:prstClr val="black"/>
                </a:solidFill>
              </a:rPr>
              <a:t> </a:t>
            </a:r>
            <a:r>
              <a:rPr lang="cs-CZ" sz="1300" dirty="0">
                <a:solidFill>
                  <a:prstClr val="black"/>
                </a:solidFill>
              </a:rPr>
              <a:t>– </a:t>
            </a:r>
            <a:r>
              <a:rPr lang="cs-CZ" sz="1300" i="1" dirty="0" smtClean="0">
                <a:solidFill>
                  <a:prstClr val="black"/>
                </a:solidFill>
              </a:rPr>
              <a:t>Ocelová konstrukce </a:t>
            </a:r>
            <a:r>
              <a:rPr lang="cs-CZ" sz="1300" i="1" dirty="0">
                <a:solidFill>
                  <a:prstClr val="black"/>
                </a:solidFill>
              </a:rPr>
              <a:t>- </a:t>
            </a:r>
            <a:r>
              <a:rPr lang="cs-CZ" sz="1300" dirty="0">
                <a:solidFill>
                  <a:prstClr val="black"/>
                </a:solidFill>
                <a:latin typeface="Constantia"/>
              </a:rPr>
              <a:t>dostupný pod licencí GNU Free </a:t>
            </a:r>
            <a:r>
              <a:rPr lang="cs-CZ" sz="1300" dirty="0" err="1">
                <a:solidFill>
                  <a:prstClr val="black"/>
                </a:solidFill>
                <a:latin typeface="Constantia"/>
              </a:rPr>
              <a:t>Documentation</a:t>
            </a:r>
            <a:r>
              <a:rPr lang="cs-CZ" sz="1300" dirty="0">
                <a:solidFill>
                  <a:prstClr val="black"/>
                </a:solidFill>
                <a:latin typeface="Constantia"/>
              </a:rPr>
              <a:t> </a:t>
            </a:r>
            <a:r>
              <a:rPr lang="cs-CZ" sz="1300" dirty="0" err="1">
                <a:solidFill>
                  <a:prstClr val="black"/>
                </a:solidFill>
                <a:latin typeface="Constantia"/>
              </a:rPr>
              <a:t>License</a:t>
            </a:r>
            <a:r>
              <a:rPr lang="cs-CZ" sz="1300" dirty="0">
                <a:solidFill>
                  <a:prstClr val="black"/>
                </a:solidFill>
                <a:latin typeface="Constantia"/>
              </a:rPr>
              <a:t> na www: http://commons.wikimedia.org/wiki/File:Viaducto_la_polvorilla_01.jpg</a:t>
            </a:r>
            <a:endParaRPr lang="cs-CZ" sz="2600" dirty="0">
              <a:solidFill>
                <a:prstClr val="black"/>
              </a:solidFill>
              <a:sym typeface="Symbol" panose="05050102010706020507" pitchFamily="18" charset="2"/>
            </a:endParaRPr>
          </a:p>
        </p:txBody>
      </p:sp>
      <p:pic>
        <p:nvPicPr>
          <p:cNvPr id="5" name="Obrázek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18662" y="3394129"/>
            <a:ext cx="1917901" cy="25572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85094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Zvuk – slyšitelná oblast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619432" y="1825624"/>
            <a:ext cx="10734368" cy="4811149"/>
          </a:xfrm>
        </p:spPr>
        <p:txBody>
          <a:bodyPr>
            <a:normAutofit lnSpcReduction="10000"/>
          </a:bodyPr>
          <a:lstStyle/>
          <a:p>
            <a:pPr algn="just"/>
            <a:r>
              <a:rPr lang="cs-CZ" sz="2600" dirty="0" smtClean="0">
                <a:solidFill>
                  <a:srgbClr val="FF0000"/>
                </a:solidFill>
              </a:rPr>
              <a:t>Zvuk </a:t>
            </a:r>
            <a:r>
              <a:rPr lang="cs-CZ" sz="2600" dirty="0">
                <a:solidFill>
                  <a:srgbClr val="FF0000"/>
                </a:solidFill>
              </a:rPr>
              <a:t>je mechanické vlnění </a:t>
            </a:r>
            <a:r>
              <a:rPr lang="cs-CZ" sz="2600" dirty="0"/>
              <a:t>v látkovém </a:t>
            </a:r>
            <a:r>
              <a:rPr lang="cs-CZ" sz="2600" dirty="0" smtClean="0"/>
              <a:t>(pružném) prostředí</a:t>
            </a:r>
            <a:r>
              <a:rPr lang="cs-CZ" sz="2600" dirty="0"/>
              <a:t>, které je schopno vyvolat sluchový vjem. </a:t>
            </a:r>
            <a:endParaRPr lang="cs-CZ" sz="2600" dirty="0" smtClean="0"/>
          </a:p>
          <a:p>
            <a:pPr algn="just"/>
            <a:r>
              <a:rPr lang="cs-CZ" sz="2600" dirty="0" smtClean="0"/>
              <a:t>Frekvence </a:t>
            </a:r>
            <a:r>
              <a:rPr lang="cs-CZ" sz="2600" dirty="0"/>
              <a:t>tohoto vlnění, které je člověk schopen vnímat, jsou značně individuální a leží v intervalu přibližně </a:t>
            </a:r>
            <a:r>
              <a:rPr lang="cs-CZ" sz="2600" dirty="0">
                <a:solidFill>
                  <a:srgbClr val="FF0000"/>
                </a:solidFill>
              </a:rPr>
              <a:t>16 Hz až 20 000 Hz</a:t>
            </a:r>
            <a:r>
              <a:rPr lang="cs-CZ" sz="2600" dirty="0"/>
              <a:t>. </a:t>
            </a:r>
            <a:endParaRPr lang="cs-CZ" sz="2600" dirty="0" smtClean="0"/>
          </a:p>
          <a:p>
            <a:pPr marL="0" indent="0" algn="just">
              <a:buNone/>
            </a:pPr>
            <a:endParaRPr lang="cs-CZ" sz="2600" dirty="0"/>
          </a:p>
          <a:p>
            <a:pPr marL="0" indent="0" algn="just">
              <a:buNone/>
            </a:pPr>
            <a:endParaRPr lang="cs-CZ" sz="2600" dirty="0" smtClean="0"/>
          </a:p>
          <a:p>
            <a:pPr marL="0" indent="0" algn="just">
              <a:buNone/>
            </a:pPr>
            <a:endParaRPr lang="cs-CZ" sz="2600" dirty="0"/>
          </a:p>
          <a:p>
            <a:pPr marL="0" indent="0" algn="just">
              <a:buNone/>
            </a:pPr>
            <a:endParaRPr lang="cs-CZ" sz="2600" dirty="0" smtClean="0"/>
          </a:p>
          <a:p>
            <a:pPr marL="0" indent="0" algn="just">
              <a:buNone/>
            </a:pPr>
            <a:endParaRPr lang="cs-CZ" sz="2600" dirty="0"/>
          </a:p>
          <a:p>
            <a:pPr marL="0" indent="0" algn="just">
              <a:buNone/>
            </a:pPr>
            <a:endParaRPr lang="cs-CZ" sz="2600" dirty="0" smtClean="0"/>
          </a:p>
          <a:p>
            <a:pPr marL="0" lvl="0" indent="0" algn="ctr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BD0D9"/>
              </a:buClr>
              <a:buSzPct val="95000"/>
              <a:buNone/>
            </a:pPr>
            <a:r>
              <a:rPr lang="cs-CZ" sz="1300" b="1" dirty="0">
                <a:solidFill>
                  <a:prstClr val="black"/>
                </a:solidFill>
              </a:rPr>
              <a:t>Obr. </a:t>
            </a:r>
            <a:r>
              <a:rPr lang="cs-CZ" sz="1300" b="1" dirty="0" smtClean="0">
                <a:solidFill>
                  <a:prstClr val="black"/>
                </a:solidFill>
              </a:rPr>
              <a:t>3</a:t>
            </a:r>
            <a:r>
              <a:rPr lang="cs-CZ" sz="1300" dirty="0" smtClean="0">
                <a:solidFill>
                  <a:prstClr val="black"/>
                </a:solidFill>
              </a:rPr>
              <a:t> </a:t>
            </a:r>
            <a:r>
              <a:rPr lang="cs-CZ" sz="1300" dirty="0">
                <a:solidFill>
                  <a:prstClr val="black"/>
                </a:solidFill>
              </a:rPr>
              <a:t>– </a:t>
            </a:r>
            <a:r>
              <a:rPr lang="cs-CZ" sz="1300" i="1" dirty="0" smtClean="0">
                <a:solidFill>
                  <a:prstClr val="black"/>
                </a:solidFill>
              </a:rPr>
              <a:t>Lidský hlas v grafické podobě </a:t>
            </a:r>
            <a:r>
              <a:rPr lang="cs-CZ" sz="1300" i="1" dirty="0">
                <a:solidFill>
                  <a:prstClr val="black"/>
                </a:solidFill>
              </a:rPr>
              <a:t>- </a:t>
            </a:r>
            <a:r>
              <a:rPr lang="cs-CZ" sz="1300" dirty="0">
                <a:solidFill>
                  <a:prstClr val="black"/>
                </a:solidFill>
                <a:latin typeface="Constantia"/>
              </a:rPr>
              <a:t>dostupný pod licencí GNU Free </a:t>
            </a:r>
            <a:r>
              <a:rPr lang="cs-CZ" sz="1300" dirty="0" err="1">
                <a:solidFill>
                  <a:prstClr val="black"/>
                </a:solidFill>
                <a:latin typeface="Constantia"/>
              </a:rPr>
              <a:t>Documentation</a:t>
            </a:r>
            <a:r>
              <a:rPr lang="cs-CZ" sz="1300" dirty="0">
                <a:solidFill>
                  <a:prstClr val="black"/>
                </a:solidFill>
                <a:latin typeface="Constantia"/>
              </a:rPr>
              <a:t> </a:t>
            </a:r>
            <a:r>
              <a:rPr lang="cs-CZ" sz="1300" dirty="0" err="1">
                <a:solidFill>
                  <a:prstClr val="black"/>
                </a:solidFill>
                <a:latin typeface="Constantia"/>
              </a:rPr>
              <a:t>License</a:t>
            </a:r>
            <a:r>
              <a:rPr lang="cs-CZ" sz="1300" dirty="0">
                <a:solidFill>
                  <a:prstClr val="black"/>
                </a:solidFill>
                <a:latin typeface="Constantia"/>
              </a:rPr>
              <a:t> na www: http://commons.wikimedia.org/wiki/File:Tu-wikradio-1-5.png</a:t>
            </a:r>
            <a:endParaRPr lang="cs-CZ" sz="2600" dirty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7464" y="3573250"/>
            <a:ext cx="7767055" cy="20900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01113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>
                <a:solidFill>
                  <a:prstClr val="black"/>
                </a:solidFill>
              </a:rPr>
              <a:t>Zvuk – slyšitelná oblast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722671" y="1825624"/>
            <a:ext cx="10631129" cy="4796401"/>
          </a:xfrm>
        </p:spPr>
        <p:txBody>
          <a:bodyPr>
            <a:normAutofit/>
          </a:bodyPr>
          <a:lstStyle/>
          <a:p>
            <a:pPr algn="just"/>
            <a:r>
              <a:rPr lang="cs-CZ" dirty="0" smtClean="0"/>
              <a:t>Čím je člověk starší, tím slyší menší frekvenční rozsah.</a:t>
            </a:r>
          </a:p>
          <a:p>
            <a:pPr algn="just"/>
            <a:r>
              <a:rPr lang="cs-CZ" dirty="0" smtClean="0"/>
              <a:t>Nejlépe tedy slyší malé děti a nejhůře starší lidé, kde je znatelná absence vysokých tónů.</a:t>
            </a:r>
          </a:p>
          <a:p>
            <a:pPr algn="just"/>
            <a:r>
              <a:rPr lang="cs-CZ" dirty="0" smtClean="0"/>
              <a:t>Lidské ucho, resp. </a:t>
            </a:r>
            <a:r>
              <a:rPr lang="cs-CZ" dirty="0"/>
              <a:t>u</a:t>
            </a:r>
            <a:r>
              <a:rPr lang="cs-CZ" dirty="0" smtClean="0"/>
              <a:t>šní bubínek se totiž přestává časem prohýbat           a člověk nevyhodnotí tyto frekvence jako slyšitelné.</a:t>
            </a:r>
          </a:p>
          <a:p>
            <a:pPr algn="just"/>
            <a:endParaRPr lang="cs-CZ" dirty="0"/>
          </a:p>
          <a:p>
            <a:pPr algn="just"/>
            <a:endParaRPr lang="cs-CZ" dirty="0" smtClean="0"/>
          </a:p>
          <a:p>
            <a:pPr algn="just"/>
            <a:endParaRPr lang="cs-CZ" dirty="0"/>
          </a:p>
          <a:p>
            <a:pPr algn="just"/>
            <a:endParaRPr lang="cs-CZ" dirty="0" smtClean="0"/>
          </a:p>
          <a:p>
            <a:pPr marL="0" lvl="0" indent="0" algn="ctr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BD0D9"/>
              </a:buClr>
              <a:buSzPct val="95000"/>
              <a:buNone/>
            </a:pPr>
            <a:r>
              <a:rPr lang="cs-CZ" sz="1300" b="1" dirty="0">
                <a:solidFill>
                  <a:prstClr val="black"/>
                </a:solidFill>
              </a:rPr>
              <a:t>Obr. 4</a:t>
            </a:r>
            <a:r>
              <a:rPr lang="cs-CZ" sz="1300" dirty="0" smtClean="0">
                <a:solidFill>
                  <a:prstClr val="black"/>
                </a:solidFill>
              </a:rPr>
              <a:t> </a:t>
            </a:r>
            <a:r>
              <a:rPr lang="cs-CZ" sz="1300" dirty="0">
                <a:solidFill>
                  <a:prstClr val="black"/>
                </a:solidFill>
              </a:rPr>
              <a:t>– </a:t>
            </a:r>
            <a:r>
              <a:rPr lang="cs-CZ" sz="1300" i="1" dirty="0">
                <a:solidFill>
                  <a:prstClr val="black"/>
                </a:solidFill>
              </a:rPr>
              <a:t>Lom </a:t>
            </a:r>
            <a:r>
              <a:rPr lang="cs-CZ" sz="1300" i="1" dirty="0" smtClean="0">
                <a:solidFill>
                  <a:prstClr val="black"/>
                </a:solidFill>
              </a:rPr>
              <a:t>zvuku </a:t>
            </a:r>
            <a:r>
              <a:rPr lang="cs-CZ" sz="1300" i="1" dirty="0">
                <a:solidFill>
                  <a:prstClr val="black"/>
                </a:solidFill>
              </a:rPr>
              <a:t>- </a:t>
            </a:r>
            <a:r>
              <a:rPr lang="cs-CZ" sz="1300" dirty="0">
                <a:solidFill>
                  <a:prstClr val="black"/>
                </a:solidFill>
                <a:latin typeface="Constantia"/>
              </a:rPr>
              <a:t>dostupný pod licencí GNU Free </a:t>
            </a:r>
            <a:r>
              <a:rPr lang="cs-CZ" sz="1300" dirty="0" err="1">
                <a:solidFill>
                  <a:prstClr val="black"/>
                </a:solidFill>
                <a:latin typeface="Constantia"/>
              </a:rPr>
              <a:t>Documentation</a:t>
            </a:r>
            <a:r>
              <a:rPr lang="cs-CZ" sz="1300" dirty="0">
                <a:solidFill>
                  <a:prstClr val="black"/>
                </a:solidFill>
                <a:latin typeface="Constantia"/>
              </a:rPr>
              <a:t> </a:t>
            </a:r>
            <a:r>
              <a:rPr lang="cs-CZ" sz="1300" dirty="0" err="1">
                <a:solidFill>
                  <a:prstClr val="black"/>
                </a:solidFill>
                <a:latin typeface="Constantia"/>
              </a:rPr>
              <a:t>License</a:t>
            </a:r>
            <a:r>
              <a:rPr lang="cs-CZ" sz="1300" dirty="0">
                <a:solidFill>
                  <a:prstClr val="black"/>
                </a:solidFill>
                <a:latin typeface="Constantia"/>
              </a:rPr>
              <a:t> na www: http://commons.wikimedia.org/wiki/File:Teatout.svg</a:t>
            </a:r>
            <a:endParaRPr lang="cs-CZ" dirty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4516" y="3943117"/>
            <a:ext cx="4055653" cy="24277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66850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Kontrolní otázky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1. Co je to akustika?</a:t>
            </a:r>
          </a:p>
          <a:p>
            <a:r>
              <a:rPr lang="cs-CZ" dirty="0" smtClean="0"/>
              <a:t>2.  Co je zdrojem zvuku?</a:t>
            </a:r>
          </a:p>
          <a:p>
            <a:r>
              <a:rPr lang="cs-CZ" dirty="0" smtClean="0"/>
              <a:t>3. V jakém prostředí se zvuk šíří?</a:t>
            </a:r>
          </a:p>
          <a:p>
            <a:r>
              <a:rPr lang="cs-CZ" dirty="0" smtClean="0"/>
              <a:t>4. Jak v praxi využíváme materiály, kterými se zvuk nešíří?</a:t>
            </a:r>
          </a:p>
          <a:p>
            <a:r>
              <a:rPr lang="cs-CZ" dirty="0" smtClean="0"/>
              <a:t>5. Jak se nazývají materiály, kterými se zvuk nešíří?</a:t>
            </a:r>
          </a:p>
          <a:p>
            <a:r>
              <a:rPr lang="cs-CZ" dirty="0" smtClean="0"/>
              <a:t>6. Jakou rychlost má zvuk ve vzduchu?</a:t>
            </a:r>
          </a:p>
          <a:p>
            <a:r>
              <a:rPr lang="cs-CZ" dirty="0" smtClean="0"/>
              <a:t>7. Jaký interval frekvencí slyší člověk?</a:t>
            </a:r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975280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Odpovědi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/>
              <a:t>1. </a:t>
            </a:r>
            <a:r>
              <a:rPr lang="cs-CZ" dirty="0" smtClean="0"/>
              <a:t>část </a:t>
            </a:r>
            <a:r>
              <a:rPr lang="cs-CZ" dirty="0"/>
              <a:t>fyziky zabývající se </a:t>
            </a:r>
            <a:r>
              <a:rPr lang="cs-CZ" dirty="0" smtClean="0"/>
              <a:t>zvukem</a:t>
            </a:r>
          </a:p>
          <a:p>
            <a:r>
              <a:rPr lang="cs-CZ" dirty="0" smtClean="0"/>
              <a:t>2. </a:t>
            </a:r>
            <a:r>
              <a:rPr lang="cs-CZ" dirty="0"/>
              <a:t>každé chvějící se těleso</a:t>
            </a:r>
            <a:r>
              <a:rPr lang="cs-CZ" dirty="0" smtClean="0"/>
              <a:t> </a:t>
            </a:r>
          </a:p>
          <a:p>
            <a:r>
              <a:rPr lang="cs-CZ" dirty="0"/>
              <a:t>3. </a:t>
            </a:r>
            <a:r>
              <a:rPr lang="cs-CZ" dirty="0" smtClean="0"/>
              <a:t>zvuk </a:t>
            </a:r>
            <a:r>
              <a:rPr lang="cs-CZ" dirty="0"/>
              <a:t>se </a:t>
            </a:r>
            <a:r>
              <a:rPr lang="cs-CZ" dirty="0" smtClean="0"/>
              <a:t>šíří </a:t>
            </a:r>
            <a:r>
              <a:rPr lang="cs-CZ" dirty="0"/>
              <a:t>pouze v pružném </a:t>
            </a:r>
            <a:r>
              <a:rPr lang="cs-CZ" dirty="0" smtClean="0"/>
              <a:t>prostředí</a:t>
            </a:r>
          </a:p>
          <a:p>
            <a:r>
              <a:rPr lang="cs-CZ" dirty="0" smtClean="0"/>
              <a:t>4. </a:t>
            </a:r>
            <a:r>
              <a:rPr lang="cs-CZ" dirty="0"/>
              <a:t>např. pro odhlučnění </a:t>
            </a:r>
            <a:r>
              <a:rPr lang="cs-CZ" dirty="0" smtClean="0"/>
              <a:t>prostor</a:t>
            </a:r>
          </a:p>
          <a:p>
            <a:r>
              <a:rPr lang="cs-CZ" dirty="0"/>
              <a:t>5</a:t>
            </a:r>
            <a:r>
              <a:rPr lang="cs-CZ" dirty="0" smtClean="0"/>
              <a:t>. zvukové </a:t>
            </a:r>
            <a:r>
              <a:rPr lang="cs-CZ" dirty="0"/>
              <a:t>izolanty </a:t>
            </a:r>
            <a:endParaRPr lang="cs-CZ" dirty="0" smtClean="0"/>
          </a:p>
          <a:p>
            <a:r>
              <a:rPr lang="cs-CZ" dirty="0"/>
              <a:t>6</a:t>
            </a:r>
            <a:r>
              <a:rPr lang="cs-CZ" dirty="0" smtClean="0"/>
              <a:t>. rychlost </a:t>
            </a:r>
            <a:r>
              <a:rPr lang="cs-CZ" dirty="0"/>
              <a:t>šíření zvuku ve vzduchu, který má 20 </a:t>
            </a:r>
            <a:r>
              <a:rPr lang="cs-CZ" dirty="0">
                <a:sym typeface="Symbol" panose="05050102010706020507" pitchFamily="18" charset="2"/>
              </a:rPr>
              <a:t>C je přibližně 344 </a:t>
            </a:r>
            <a:r>
              <a:rPr lang="cs-CZ" dirty="0" smtClean="0">
                <a:sym typeface="Symbol" panose="05050102010706020507" pitchFamily="18" charset="2"/>
              </a:rPr>
              <a:t>m/s</a:t>
            </a:r>
          </a:p>
          <a:p>
            <a:r>
              <a:rPr lang="cs-CZ" dirty="0">
                <a:sym typeface="Symbol" panose="05050102010706020507" pitchFamily="18" charset="2"/>
              </a:rPr>
              <a:t>7</a:t>
            </a:r>
            <a:r>
              <a:rPr lang="cs-CZ" dirty="0" smtClean="0">
                <a:sym typeface="Symbol" panose="05050102010706020507" pitchFamily="18" charset="2"/>
              </a:rPr>
              <a:t>. </a:t>
            </a:r>
            <a:r>
              <a:rPr lang="cs-CZ" dirty="0"/>
              <a:t>16 Hz až 20 000 </a:t>
            </a:r>
            <a:r>
              <a:rPr lang="cs-CZ" dirty="0" smtClean="0"/>
              <a:t>Hz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042112343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Tok">
  <a:themeElements>
    <a:clrScheme name="Tok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Tok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Tok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136</TotalTime>
  <Words>471</Words>
  <Application>Microsoft Office PowerPoint</Application>
  <PresentationFormat>Širokoúhlá obrazovka</PresentationFormat>
  <Paragraphs>63</Paragraphs>
  <Slides>8</Slides>
  <Notes>0</Notes>
  <HiddenSlides>0</HiddenSlides>
  <MMClips>0</MMClips>
  <ScaleCrop>false</ScaleCrop>
  <HeadingPairs>
    <vt:vector size="8" baseType="variant">
      <vt:variant>
        <vt:lpstr>Použitá písma</vt:lpstr>
      </vt:variant>
      <vt:variant>
        <vt:i4>5</vt:i4>
      </vt:variant>
      <vt:variant>
        <vt:lpstr>Motiv</vt:lpstr>
      </vt:variant>
      <vt:variant>
        <vt:i4>1</vt:i4>
      </vt:variant>
      <vt:variant>
        <vt:lpstr>Vložené servery OLE</vt:lpstr>
      </vt:variant>
      <vt:variant>
        <vt:i4>1</vt:i4>
      </vt:variant>
      <vt:variant>
        <vt:lpstr>Nadpisy snímků</vt:lpstr>
      </vt:variant>
      <vt:variant>
        <vt:i4>8</vt:i4>
      </vt:variant>
    </vt:vector>
  </HeadingPairs>
  <TitlesOfParts>
    <vt:vector size="15" baseType="lpstr">
      <vt:lpstr>Arial</vt:lpstr>
      <vt:lpstr>Calibri</vt:lpstr>
      <vt:lpstr>Constantia</vt:lpstr>
      <vt:lpstr>Symbol</vt:lpstr>
      <vt:lpstr>Wingdings 2</vt:lpstr>
      <vt:lpstr>Tok</vt:lpstr>
      <vt:lpstr>Dokument</vt:lpstr>
      <vt:lpstr>Prezentace aplikace PowerPoint</vt:lpstr>
      <vt:lpstr>Akustika</vt:lpstr>
      <vt:lpstr>Vesmír a zvuk</vt:lpstr>
      <vt:lpstr>Rychlost zvuku</vt:lpstr>
      <vt:lpstr>Zvuk – slyšitelná oblast</vt:lpstr>
      <vt:lpstr>Zvuk – slyšitelná oblast</vt:lpstr>
      <vt:lpstr>Kontrolní otázky</vt:lpstr>
      <vt:lpstr>Odpovědi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radim.stepanek</dc:creator>
  <cp:lastModifiedBy>ucitel</cp:lastModifiedBy>
  <cp:revision>16</cp:revision>
  <dcterms:created xsi:type="dcterms:W3CDTF">2014-01-06T17:31:11Z</dcterms:created>
  <dcterms:modified xsi:type="dcterms:W3CDTF">2014-04-03T08:37:04Z</dcterms:modified>
</cp:coreProperties>
</file>