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6944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878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9972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7916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84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3126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569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5318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2398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86103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0178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3. 4. 2014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0602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275761"/>
              </p:ext>
            </p:extLst>
          </p:nvPr>
        </p:nvGraphicFramePr>
        <p:xfrm>
          <a:off x="2540000" y="1041400"/>
          <a:ext cx="6718300" cy="481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kument" r:id="rId4" imgW="6308869" imgH="4522014" progId="Word.Document.12">
                  <p:embed/>
                </p:oleObj>
              </mc:Choice>
              <mc:Fallback>
                <p:oleObj name="Dokument" r:id="rId4" imgW="6308869" imgH="45220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1041400"/>
                        <a:ext cx="6718300" cy="481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40000" y="861508"/>
            <a:ext cx="6236010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220" y="716635"/>
            <a:ext cx="4615403" cy="841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73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Další trpasličí planety a velká tělesa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Trpasličí planeta je objekt sluneční soustavy, který je podobný planetě  </a:t>
            </a:r>
            <a:r>
              <a:rPr lang="cs-CZ" dirty="0" smtClean="0"/>
              <a:t>      a </a:t>
            </a:r>
            <a:r>
              <a:rPr lang="cs-CZ" dirty="0"/>
              <a:t>musí splňovat následující kritéria: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/>
              <a:t>obíhá okolo </a:t>
            </a:r>
            <a:r>
              <a:rPr lang="cs-CZ" dirty="0" smtClean="0"/>
              <a:t>Slunce,</a:t>
            </a:r>
            <a:endParaRPr lang="cs-CZ" dirty="0"/>
          </a:p>
          <a:p>
            <a:pPr marL="514350" indent="-514350" algn="just">
              <a:buFont typeface="+mj-lt"/>
              <a:buAutoNum type="arabicPeriod"/>
            </a:pPr>
            <a:r>
              <a:rPr lang="cs-CZ" dirty="0"/>
              <a:t>má dostatečnou hmotnost, aby jeho gravitace překonala vnitřní síly </a:t>
            </a:r>
            <a:r>
              <a:rPr lang="cs-CZ" dirty="0" smtClean="0"/>
              <a:t>        a </a:t>
            </a:r>
            <a:r>
              <a:rPr lang="cs-CZ" dirty="0"/>
              <a:t>dosáhl hydrostatické </a:t>
            </a:r>
            <a:r>
              <a:rPr lang="cs-CZ" dirty="0" smtClean="0"/>
              <a:t>rovnováhy,</a:t>
            </a:r>
            <a:endParaRPr lang="cs-CZ" dirty="0"/>
          </a:p>
          <a:p>
            <a:pPr marL="514350" indent="-514350" algn="just">
              <a:buFont typeface="+mj-lt"/>
              <a:buAutoNum type="arabicPeriod"/>
            </a:pPr>
            <a:r>
              <a:rPr lang="cs-CZ" dirty="0"/>
              <a:t>během svého vývoje nepročistil své okolí, aby se stal v dané zóně </a:t>
            </a:r>
            <a:r>
              <a:rPr lang="cs-CZ" dirty="0" smtClean="0"/>
              <a:t>dominantní,</a:t>
            </a:r>
            <a:endParaRPr lang="cs-CZ" dirty="0"/>
          </a:p>
          <a:p>
            <a:pPr marL="514350" indent="-514350" algn="just">
              <a:buFont typeface="+mj-lt"/>
              <a:buAutoNum type="arabicPeriod"/>
            </a:pPr>
            <a:r>
              <a:rPr lang="cs-CZ" dirty="0"/>
              <a:t>není </a:t>
            </a:r>
            <a:r>
              <a:rPr lang="cs-CZ" dirty="0" smtClean="0"/>
              <a:t>satelitem.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8561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trpasličí planety a velká tělesa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Tato definice se až na svůj třetí bod shoduje s definicí planet. Byla schválena na XXVI. valném shromáždění Mezinárodní astronomické unie (IAU) v Praze 24. srpna 2006.</a:t>
            </a:r>
          </a:p>
          <a:p>
            <a:pPr algn="just"/>
            <a:r>
              <a:rPr lang="cs-CZ" dirty="0"/>
              <a:t>Trpasličí planety nejsou podmnožinou planet. Naopak pod trpasličí planety patří tzv. plutoidy – trpasličí planety obíhající Slunce až za drahou Neptunu.</a:t>
            </a:r>
          </a:p>
          <a:p>
            <a:pPr algn="just"/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46080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Další trpasličí planety a velká tělesa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2527" y="1758420"/>
            <a:ext cx="10972800" cy="4389437"/>
          </a:xfrm>
        </p:spPr>
        <p:txBody>
          <a:bodyPr/>
          <a:lstStyle/>
          <a:p>
            <a:pPr lvl="0" algn="just"/>
            <a:r>
              <a:rPr lang="cs-CZ" dirty="0">
                <a:solidFill>
                  <a:prstClr val="black"/>
                </a:solidFill>
              </a:rPr>
              <a:t>K prosinci 2012 do kategorie Trpasličí planety patřily Ceres a čtyři plutoidy: Pluto, </a:t>
            </a:r>
            <a:r>
              <a:rPr lang="cs-CZ" dirty="0" err="1">
                <a:solidFill>
                  <a:prstClr val="black"/>
                </a:solidFill>
              </a:rPr>
              <a:t>Makemake</a:t>
            </a:r>
            <a:r>
              <a:rPr lang="cs-CZ" dirty="0">
                <a:solidFill>
                  <a:prstClr val="black"/>
                </a:solidFill>
              </a:rPr>
              <a:t>, </a:t>
            </a:r>
            <a:r>
              <a:rPr lang="cs-CZ" dirty="0" err="1">
                <a:solidFill>
                  <a:prstClr val="black"/>
                </a:solidFill>
              </a:rPr>
              <a:t>Eris</a:t>
            </a:r>
            <a:r>
              <a:rPr lang="cs-CZ" dirty="0">
                <a:solidFill>
                  <a:prstClr val="black"/>
                </a:solidFill>
              </a:rPr>
              <a:t> a </a:t>
            </a:r>
            <a:r>
              <a:rPr lang="cs-CZ" dirty="0" err="1">
                <a:solidFill>
                  <a:prstClr val="black"/>
                </a:solidFill>
              </a:rPr>
              <a:t>Haumea</a:t>
            </a:r>
            <a:r>
              <a:rPr lang="cs-CZ" dirty="0">
                <a:solidFill>
                  <a:prstClr val="black"/>
                </a:solidFill>
              </a:rPr>
              <a:t>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30" y="2787805"/>
            <a:ext cx="4638739" cy="3360052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304693" y="6140241"/>
            <a:ext cx="97684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 1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Největší známá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transneptunická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tělesa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http://commons.wikimedia.org/wiki/File:EightTNOs.png?uselang=cs</a:t>
            </a:r>
            <a:endParaRPr lang="cs-CZ" sz="2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534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Další trpasličí planety a velká tělesa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479502" y="2136566"/>
            <a:ext cx="1110289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273050" algn="just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</a:pPr>
            <a:r>
              <a:rPr lang="cs-CZ" sz="2600" dirty="0">
                <a:solidFill>
                  <a:prstClr val="black"/>
                </a:solidFill>
              </a:rPr>
              <a:t>Je pravděpodobné, že tato kategorie se v budoucnu rozroste o další objekty. Kandidáty jsou např. planetka Vesta nebo velká </a:t>
            </a:r>
            <a:r>
              <a:rPr lang="cs-CZ" sz="2600" dirty="0" err="1">
                <a:solidFill>
                  <a:prstClr val="black"/>
                </a:solidFill>
              </a:rPr>
              <a:t>transneptunická</a:t>
            </a:r>
            <a:r>
              <a:rPr lang="cs-CZ" sz="2600" dirty="0">
                <a:solidFill>
                  <a:prstClr val="black"/>
                </a:solidFill>
              </a:rPr>
              <a:t> tělesa.</a:t>
            </a:r>
          </a:p>
        </p:txBody>
      </p:sp>
      <p:sp>
        <p:nvSpPr>
          <p:cNvPr id="9" name="Obdélník 8"/>
          <p:cNvSpPr/>
          <p:nvPr/>
        </p:nvSpPr>
        <p:spPr>
          <a:xfrm>
            <a:off x="1763750" y="6146548"/>
            <a:ext cx="8534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 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Vesta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http://commons.wikimedia.org/wiki/File:Anaglyph_of_Vesta_Model.jpg</a:t>
            </a:r>
            <a:endParaRPr lang="cs-CZ" sz="2200" dirty="0">
              <a:solidFill>
                <a:prstClr val="black"/>
              </a:solidFill>
            </a:endParaRPr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670" y="3029118"/>
            <a:ext cx="4060000" cy="3043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440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cs-CZ" dirty="0"/>
          </a:p>
          <a:p>
            <a:r>
              <a:rPr lang="cs-CZ" dirty="0" smtClean="0"/>
              <a:t>1. Vyjmenujte kritéria, která musí </a:t>
            </a:r>
            <a:r>
              <a:rPr lang="cs-CZ" dirty="0"/>
              <a:t>splňovat </a:t>
            </a:r>
            <a:r>
              <a:rPr lang="cs-CZ" dirty="0" smtClean="0"/>
              <a:t>objekt z kategorie „trpasličí planeta“.</a:t>
            </a:r>
          </a:p>
          <a:p>
            <a:r>
              <a:rPr lang="cs-CZ" dirty="0" smtClean="0"/>
              <a:t>2. Co </a:t>
            </a:r>
            <a:r>
              <a:rPr lang="cs-CZ" dirty="0"/>
              <a:t>to jsou </a:t>
            </a:r>
            <a:r>
              <a:rPr lang="cs-CZ" dirty="0" err="1" smtClean="0"/>
              <a:t>plutoidy</a:t>
            </a:r>
            <a:r>
              <a:rPr lang="cs-CZ" dirty="0" smtClean="0"/>
              <a:t>?</a:t>
            </a:r>
          </a:p>
          <a:p>
            <a:r>
              <a:rPr lang="cs-CZ" dirty="0" smtClean="0"/>
              <a:t>3. Které objekty patří do kategorie </a:t>
            </a:r>
            <a:r>
              <a:rPr lang="cs-CZ" dirty="0" err="1" smtClean="0"/>
              <a:t>plutoidů</a:t>
            </a:r>
            <a:r>
              <a:rPr lang="cs-CZ" dirty="0" smtClean="0"/>
              <a:t> a které do trpasličích planet?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44720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cs-CZ" dirty="0" smtClean="0"/>
              <a:t>obíhá </a:t>
            </a:r>
            <a:r>
              <a:rPr lang="cs-CZ" dirty="0"/>
              <a:t>okolo </a:t>
            </a:r>
            <a:r>
              <a:rPr lang="cs-CZ" dirty="0" smtClean="0"/>
              <a:t>Slunce, má </a:t>
            </a:r>
            <a:r>
              <a:rPr lang="cs-CZ" dirty="0"/>
              <a:t>dostatečnou hmotnost, aby jeho gravitace překonala vnitřní síly  </a:t>
            </a:r>
            <a:r>
              <a:rPr lang="cs-CZ" dirty="0" smtClean="0"/>
              <a:t>a </a:t>
            </a:r>
            <a:r>
              <a:rPr lang="cs-CZ" dirty="0"/>
              <a:t>dosáhl hydrostatické </a:t>
            </a:r>
            <a:r>
              <a:rPr lang="cs-CZ" dirty="0" smtClean="0"/>
              <a:t>rovnováhy. Během </a:t>
            </a:r>
            <a:r>
              <a:rPr lang="cs-CZ" dirty="0"/>
              <a:t>svého vývoje nepročistil své okolí, aby se stal v dané zóně </a:t>
            </a:r>
            <a:r>
              <a:rPr lang="cs-CZ" dirty="0" smtClean="0"/>
              <a:t>dominantní, není satelitem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>
                <a:solidFill>
                  <a:prstClr val="black"/>
                </a:solidFill>
              </a:rPr>
              <a:t>trpasličí planety obíhající Slunce až za drahou </a:t>
            </a:r>
            <a:r>
              <a:rPr lang="cs-CZ" dirty="0" smtClean="0">
                <a:solidFill>
                  <a:prstClr val="black"/>
                </a:solidFill>
              </a:rPr>
              <a:t>Neptunu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cs-CZ" dirty="0" smtClean="0">
                <a:solidFill>
                  <a:prstClr val="black"/>
                </a:solidFill>
              </a:rPr>
              <a:t>trpasličí planety: Ceres a </a:t>
            </a:r>
            <a:r>
              <a:rPr lang="cs-CZ" dirty="0" err="1" smtClean="0">
                <a:solidFill>
                  <a:prstClr val="black"/>
                </a:solidFill>
              </a:rPr>
              <a:t>plutoidy</a:t>
            </a:r>
            <a:r>
              <a:rPr lang="cs-CZ" dirty="0">
                <a:solidFill>
                  <a:prstClr val="black"/>
                </a:solidFill>
              </a:rPr>
              <a:t>: Pluto, </a:t>
            </a:r>
            <a:r>
              <a:rPr lang="cs-CZ" dirty="0" err="1">
                <a:solidFill>
                  <a:prstClr val="black"/>
                </a:solidFill>
              </a:rPr>
              <a:t>Makemake</a:t>
            </a:r>
            <a:r>
              <a:rPr lang="cs-CZ" dirty="0">
                <a:solidFill>
                  <a:prstClr val="black"/>
                </a:solidFill>
              </a:rPr>
              <a:t>, </a:t>
            </a:r>
            <a:r>
              <a:rPr lang="cs-CZ" dirty="0" err="1">
                <a:solidFill>
                  <a:prstClr val="black"/>
                </a:solidFill>
              </a:rPr>
              <a:t>Eris</a:t>
            </a:r>
            <a:r>
              <a:rPr lang="cs-CZ" dirty="0">
                <a:solidFill>
                  <a:prstClr val="black"/>
                </a:solidFill>
              </a:rPr>
              <a:t> a </a:t>
            </a:r>
            <a:r>
              <a:rPr lang="cs-CZ" dirty="0" err="1">
                <a:solidFill>
                  <a:prstClr val="black"/>
                </a:solidFill>
              </a:rPr>
              <a:t>Haumea</a:t>
            </a:r>
            <a:endParaRPr lang="cs-CZ" dirty="0" smtClean="0">
              <a:solidFill>
                <a:prstClr val="black"/>
              </a:solidFill>
            </a:endParaRPr>
          </a:p>
          <a:p>
            <a:pPr marL="514350" indent="-514350" algn="just">
              <a:buFont typeface="+mj-lt"/>
              <a:buAutoNum type="arabicPeriod"/>
            </a:pP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022268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317</Words>
  <Application>Microsoft Office PowerPoint</Application>
  <PresentationFormat>Širokoúhlá obrazovka</PresentationFormat>
  <Paragraphs>26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4" baseType="lpstr">
      <vt:lpstr>Arial</vt:lpstr>
      <vt:lpstr>Calibri</vt:lpstr>
      <vt:lpstr>Constantia</vt:lpstr>
      <vt:lpstr>Times New Roman</vt:lpstr>
      <vt:lpstr>Wingdings 2</vt:lpstr>
      <vt:lpstr>Tok</vt:lpstr>
      <vt:lpstr>Dokument</vt:lpstr>
      <vt:lpstr>Prezentace aplikace PowerPoint</vt:lpstr>
      <vt:lpstr>Další trpasličí planety a velká tělesa</vt:lpstr>
      <vt:lpstr>Další trpasličí planety a velká tělesa</vt:lpstr>
      <vt:lpstr>Další trpasličí planety a velká tělesa</vt:lpstr>
      <vt:lpstr>Další trpasličí planety a velká tělesa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Pavel Viskup</cp:lastModifiedBy>
  <cp:revision>15</cp:revision>
  <dcterms:created xsi:type="dcterms:W3CDTF">2013-12-03T07:25:47Z</dcterms:created>
  <dcterms:modified xsi:type="dcterms:W3CDTF">2014-04-03T08:46:32Z</dcterms:modified>
</cp:coreProperties>
</file>