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0" r:id="rId4"/>
    <p:sldId id="268" r:id="rId5"/>
    <p:sldId id="269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70570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3070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62588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7387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7521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47886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5213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1128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91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29527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5008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6014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4182151"/>
              </p:ext>
            </p:extLst>
          </p:nvPr>
        </p:nvGraphicFramePr>
        <p:xfrm>
          <a:off x="2533650" y="1046163"/>
          <a:ext cx="7431088" cy="5408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Dokument" r:id="rId4" imgW="6308869" imgH="4583836" progId="Word.Document.12">
                  <p:embed/>
                </p:oleObj>
              </mc:Choice>
              <mc:Fallback>
                <p:oleObj name="Dokument" r:id="rId4" imgW="6308869" imgH="458383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0" y="1046163"/>
                        <a:ext cx="7431088" cy="5408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3650" y="950464"/>
            <a:ext cx="7025986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806" y="694125"/>
            <a:ext cx="5226639" cy="95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52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Jak rozlišujeme energie dle působící síly?</a:t>
            </a:r>
          </a:p>
          <a:p>
            <a:r>
              <a:rPr lang="cs-CZ" dirty="0" smtClean="0"/>
              <a:t>2. Jak </a:t>
            </a:r>
            <a:r>
              <a:rPr lang="cs-CZ" dirty="0"/>
              <a:t>rozlišujeme energie </a:t>
            </a:r>
            <a:r>
              <a:rPr lang="cs-CZ" dirty="0" smtClean="0"/>
              <a:t>dle působícího zdroje?</a:t>
            </a:r>
          </a:p>
          <a:p>
            <a:r>
              <a:rPr lang="cs-CZ" dirty="0" smtClean="0"/>
              <a:t>3. Co vyjadřuje mechanická energie?</a:t>
            </a:r>
          </a:p>
          <a:p>
            <a:r>
              <a:rPr lang="cs-CZ" dirty="0"/>
              <a:t>4</a:t>
            </a:r>
            <a:r>
              <a:rPr lang="cs-CZ" dirty="0" smtClean="0"/>
              <a:t>. Co je to vnitřní energie tělesa?</a:t>
            </a:r>
          </a:p>
          <a:p>
            <a:r>
              <a:rPr lang="cs-CZ" dirty="0"/>
              <a:t>5</a:t>
            </a:r>
            <a:r>
              <a:rPr lang="cs-CZ" dirty="0" smtClean="0"/>
              <a:t>. Co ovlivňuje vnitřní energii tělesa?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3791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cs-CZ" sz="2800" dirty="0">
                <a:solidFill>
                  <a:prstClr val="black"/>
                </a:solidFill>
              </a:rPr>
              <a:t>1. mechanická energie (kinetická, potenciální, gravitační potenciální, potenciální energie pružnosti, tlaková potenciální, e</a:t>
            </a:r>
            <a:r>
              <a:rPr lang="de-DE" sz="2800" dirty="0" err="1">
                <a:solidFill>
                  <a:prstClr val="black"/>
                </a:solidFill>
              </a:rPr>
              <a:t>lektrická</a:t>
            </a:r>
            <a:r>
              <a:rPr lang="cs-CZ" sz="2800" dirty="0">
                <a:solidFill>
                  <a:prstClr val="black"/>
                </a:solidFill>
              </a:rPr>
              <a:t>, m</a:t>
            </a:r>
            <a:r>
              <a:rPr lang="de-DE" sz="2800" dirty="0" err="1">
                <a:solidFill>
                  <a:prstClr val="black"/>
                </a:solidFill>
              </a:rPr>
              <a:t>agnetická</a:t>
            </a:r>
            <a:r>
              <a:rPr lang="cs-CZ" sz="2800" dirty="0">
                <a:solidFill>
                  <a:prstClr val="black"/>
                </a:solidFill>
              </a:rPr>
              <a:t>, e</a:t>
            </a:r>
            <a:r>
              <a:rPr lang="de-DE" sz="2800" dirty="0" err="1">
                <a:solidFill>
                  <a:prstClr val="black"/>
                </a:solidFill>
              </a:rPr>
              <a:t>nergie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záření</a:t>
            </a:r>
            <a:r>
              <a:rPr lang="cs-CZ" sz="2800" dirty="0">
                <a:solidFill>
                  <a:prstClr val="black"/>
                </a:solidFill>
              </a:rPr>
              <a:t>, e</a:t>
            </a:r>
            <a:r>
              <a:rPr lang="de-DE" sz="2800" dirty="0" err="1">
                <a:solidFill>
                  <a:prstClr val="black"/>
                </a:solidFill>
              </a:rPr>
              <a:t>nergie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vln</a:t>
            </a:r>
            <a:r>
              <a:rPr lang="cs-CZ" sz="2800" dirty="0">
                <a:solidFill>
                  <a:prstClr val="black"/>
                </a:solidFill>
              </a:rPr>
              <a:t>)</a:t>
            </a:r>
          </a:p>
          <a:p>
            <a:pPr lvl="0" algn="just"/>
            <a:r>
              <a:rPr lang="cs-CZ" sz="2800" dirty="0">
                <a:solidFill>
                  <a:prstClr val="black"/>
                </a:solidFill>
              </a:rPr>
              <a:t> 2. v</a:t>
            </a:r>
            <a:r>
              <a:rPr lang="de-DE" sz="2800" dirty="0" err="1">
                <a:solidFill>
                  <a:prstClr val="black"/>
                </a:solidFill>
              </a:rPr>
              <a:t>nitřní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energie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cs-CZ" sz="2800" dirty="0">
                <a:solidFill>
                  <a:prstClr val="black"/>
                </a:solidFill>
              </a:rPr>
              <a:t>(t</a:t>
            </a:r>
            <a:r>
              <a:rPr lang="de-DE" sz="2800" dirty="0" err="1">
                <a:solidFill>
                  <a:prstClr val="black"/>
                </a:solidFill>
              </a:rPr>
              <a:t>epelná</a:t>
            </a:r>
            <a:r>
              <a:rPr lang="cs-CZ" sz="2800" dirty="0">
                <a:solidFill>
                  <a:prstClr val="black"/>
                </a:solidFill>
              </a:rPr>
              <a:t>, j</a:t>
            </a:r>
            <a:r>
              <a:rPr lang="de-DE" sz="2800" dirty="0" err="1">
                <a:solidFill>
                  <a:prstClr val="black"/>
                </a:solidFill>
              </a:rPr>
              <a:t>aderná</a:t>
            </a:r>
            <a:r>
              <a:rPr lang="cs-CZ" sz="2800" dirty="0">
                <a:solidFill>
                  <a:prstClr val="black"/>
                </a:solidFill>
              </a:rPr>
              <a:t>,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cs-CZ" sz="2800" dirty="0">
                <a:solidFill>
                  <a:prstClr val="black"/>
                </a:solidFill>
              </a:rPr>
              <a:t>c</a:t>
            </a:r>
            <a:r>
              <a:rPr lang="de-DE" sz="2800" dirty="0" err="1">
                <a:solidFill>
                  <a:prstClr val="black"/>
                </a:solidFill>
              </a:rPr>
              <a:t>hemická</a:t>
            </a:r>
            <a:r>
              <a:rPr lang="cs-CZ" sz="2800" dirty="0">
                <a:solidFill>
                  <a:prstClr val="black"/>
                </a:solidFill>
              </a:rPr>
              <a:t> a k</a:t>
            </a:r>
            <a:r>
              <a:rPr lang="de-DE" sz="2800" dirty="0" err="1">
                <a:solidFill>
                  <a:prstClr val="black"/>
                </a:solidFill>
              </a:rPr>
              <a:t>lidová</a:t>
            </a:r>
            <a:r>
              <a:rPr lang="de-DE" sz="2800" dirty="0">
                <a:solidFill>
                  <a:prstClr val="black"/>
                </a:solidFill>
              </a:rPr>
              <a:t> </a:t>
            </a:r>
            <a:r>
              <a:rPr lang="de-DE" sz="2800" dirty="0" err="1">
                <a:solidFill>
                  <a:prstClr val="black"/>
                </a:solidFill>
              </a:rPr>
              <a:t>energie</a:t>
            </a:r>
            <a:r>
              <a:rPr lang="cs-CZ" sz="2800" dirty="0">
                <a:solidFill>
                  <a:prstClr val="black"/>
                </a:solidFill>
              </a:rPr>
              <a:t>)</a:t>
            </a:r>
          </a:p>
          <a:p>
            <a:pPr lvl="0" algn="just"/>
            <a:r>
              <a:rPr lang="cs-CZ" sz="2800" dirty="0">
                <a:solidFill>
                  <a:prstClr val="black"/>
                </a:solidFill>
              </a:rPr>
              <a:t>3. vyjadřuje míru schopnosti tělesa konat mechanickou práci,         tzn. působit silou na jiné těleso a posouvat jej po určité dráze</a:t>
            </a:r>
          </a:p>
          <a:p>
            <a:pPr lvl="0" algn="just"/>
            <a:r>
              <a:rPr lang="cs-CZ" sz="2800" dirty="0">
                <a:solidFill>
                  <a:prstClr val="black"/>
                </a:solidFill>
              </a:rPr>
              <a:t>4. energie všech částic, z nichž se těleso skládá</a:t>
            </a:r>
          </a:p>
          <a:p>
            <a:pPr lvl="0" algn="just"/>
            <a:r>
              <a:rPr lang="cs-CZ" sz="2800" dirty="0">
                <a:solidFill>
                  <a:prstClr val="black"/>
                </a:solidFill>
              </a:rPr>
              <a:t>5. vnitřní energie ovlivňuje vlastnosti a stav látky</a:t>
            </a:r>
          </a:p>
          <a:p>
            <a:pPr lvl="0"/>
            <a:endParaRPr lang="de-DE" sz="28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86463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Druhy energií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cs-CZ" sz="2600" dirty="0"/>
              <a:t>Druhy energie se rozlišují </a:t>
            </a:r>
            <a:r>
              <a:rPr lang="cs-CZ" sz="2600" dirty="0" smtClean="0"/>
              <a:t>dle několika základních hledisek.</a:t>
            </a:r>
          </a:p>
          <a:p>
            <a:r>
              <a:rPr lang="cs-CZ" sz="2600" dirty="0" smtClean="0"/>
              <a:t>A) podle působící síly rozlišujeme tyto energie:</a:t>
            </a:r>
          </a:p>
          <a:p>
            <a:pPr lvl="0"/>
            <a:r>
              <a:rPr lang="cs-CZ" sz="1500" dirty="0">
                <a:solidFill>
                  <a:srgbClr val="FF0000"/>
                </a:solidFill>
              </a:rPr>
              <a:t>Mechanická energie </a:t>
            </a:r>
            <a:endParaRPr lang="cs-CZ" sz="1500" dirty="0" smtClean="0">
              <a:solidFill>
                <a:srgbClr val="FF0000"/>
              </a:solidFill>
            </a:endParaRPr>
          </a:p>
          <a:p>
            <a:pPr lvl="0"/>
            <a:r>
              <a:rPr lang="cs-CZ" sz="1500" dirty="0" smtClean="0">
                <a:solidFill>
                  <a:prstClr val="black"/>
                </a:solidFill>
              </a:rPr>
              <a:t>Kinetická </a:t>
            </a:r>
            <a:r>
              <a:rPr lang="cs-CZ" sz="1500" dirty="0">
                <a:solidFill>
                  <a:prstClr val="black"/>
                </a:solidFill>
              </a:rPr>
              <a:t>(pohybová) energie</a:t>
            </a:r>
          </a:p>
          <a:p>
            <a:pPr lvl="0"/>
            <a:r>
              <a:rPr lang="cs-CZ" sz="1500" dirty="0">
                <a:solidFill>
                  <a:prstClr val="black"/>
                </a:solidFill>
              </a:rPr>
              <a:t>Potenciální (polohová) energie </a:t>
            </a:r>
            <a:endParaRPr lang="cs-CZ" sz="1500" dirty="0" smtClean="0">
              <a:solidFill>
                <a:prstClr val="black"/>
              </a:solidFill>
            </a:endParaRPr>
          </a:p>
          <a:p>
            <a:pPr lvl="0"/>
            <a:r>
              <a:rPr lang="cs-CZ" sz="1500" dirty="0" smtClean="0">
                <a:solidFill>
                  <a:prstClr val="black"/>
                </a:solidFill>
              </a:rPr>
              <a:t>Gravitační </a:t>
            </a:r>
            <a:r>
              <a:rPr lang="cs-CZ" sz="1500" dirty="0">
                <a:solidFill>
                  <a:prstClr val="black"/>
                </a:solidFill>
              </a:rPr>
              <a:t>potenciální energie</a:t>
            </a:r>
          </a:p>
          <a:p>
            <a:pPr lvl="0"/>
            <a:r>
              <a:rPr lang="cs-CZ" sz="1500" dirty="0">
                <a:solidFill>
                  <a:prstClr val="black"/>
                </a:solidFill>
              </a:rPr>
              <a:t>Potenciální energie pružnosti</a:t>
            </a:r>
          </a:p>
          <a:p>
            <a:pPr lvl="0"/>
            <a:r>
              <a:rPr lang="cs-CZ" sz="1500" dirty="0">
                <a:solidFill>
                  <a:prstClr val="black"/>
                </a:solidFill>
              </a:rPr>
              <a:t>Tlaková potenciální </a:t>
            </a:r>
            <a:r>
              <a:rPr lang="cs-CZ" sz="1500" dirty="0" smtClean="0">
                <a:solidFill>
                  <a:prstClr val="black"/>
                </a:solidFill>
              </a:rPr>
              <a:t>energie</a:t>
            </a:r>
          </a:p>
          <a:p>
            <a:pPr lvl="0"/>
            <a:r>
              <a:rPr lang="de-DE" sz="1500" dirty="0" err="1">
                <a:solidFill>
                  <a:prstClr val="black"/>
                </a:solidFill>
              </a:rPr>
              <a:t>Elektrická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endParaRPr lang="de-DE" sz="1500" dirty="0">
              <a:solidFill>
                <a:prstClr val="black"/>
              </a:solidFill>
            </a:endParaRPr>
          </a:p>
          <a:p>
            <a:pPr lvl="0"/>
            <a:r>
              <a:rPr lang="de-DE" sz="1500" dirty="0" err="1">
                <a:solidFill>
                  <a:prstClr val="black"/>
                </a:solidFill>
              </a:rPr>
              <a:t>Magnetická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endParaRPr lang="de-DE" sz="1500" dirty="0">
              <a:solidFill>
                <a:prstClr val="black"/>
              </a:solidFill>
            </a:endParaRPr>
          </a:p>
          <a:p>
            <a:pPr lvl="0"/>
            <a:r>
              <a:rPr lang="de-DE" sz="1500" dirty="0">
                <a:solidFill>
                  <a:prstClr val="black"/>
                </a:solidFill>
              </a:rPr>
              <a:t>Energie </a:t>
            </a:r>
            <a:r>
              <a:rPr lang="de-DE" sz="1500" dirty="0" err="1">
                <a:solidFill>
                  <a:prstClr val="black"/>
                </a:solidFill>
              </a:rPr>
              <a:t>záření</a:t>
            </a:r>
            <a:endParaRPr lang="de-DE" sz="1500" dirty="0">
              <a:solidFill>
                <a:prstClr val="black"/>
              </a:solidFill>
            </a:endParaRPr>
          </a:p>
          <a:p>
            <a:pPr lvl="0"/>
            <a:r>
              <a:rPr lang="de-DE" sz="1500" dirty="0">
                <a:solidFill>
                  <a:prstClr val="black"/>
                </a:solidFill>
              </a:rPr>
              <a:t>Energie </a:t>
            </a:r>
            <a:r>
              <a:rPr lang="de-DE" sz="1500" dirty="0" err="1" smtClean="0">
                <a:solidFill>
                  <a:prstClr val="black"/>
                </a:solidFill>
              </a:rPr>
              <a:t>vln</a:t>
            </a:r>
            <a:endParaRPr lang="cs-CZ" sz="1500" dirty="0" smtClean="0">
              <a:solidFill>
                <a:prstClr val="black"/>
              </a:solidFill>
            </a:endParaRPr>
          </a:p>
          <a:p>
            <a:pPr lvl="0"/>
            <a:r>
              <a:rPr lang="de-DE" sz="1500" dirty="0">
                <a:solidFill>
                  <a:srgbClr val="FF0000"/>
                </a:solidFill>
              </a:rPr>
              <a:t>Vnitřní </a:t>
            </a:r>
            <a:r>
              <a:rPr lang="de-DE" sz="1500" dirty="0" err="1">
                <a:solidFill>
                  <a:srgbClr val="FF0000"/>
                </a:solidFill>
              </a:rPr>
              <a:t>energie</a:t>
            </a:r>
            <a:r>
              <a:rPr lang="de-DE" sz="1500" dirty="0">
                <a:solidFill>
                  <a:srgbClr val="FF0000"/>
                </a:solidFill>
              </a:rPr>
              <a:t> </a:t>
            </a:r>
            <a:endParaRPr lang="cs-CZ" sz="1500" dirty="0" smtClean="0">
              <a:solidFill>
                <a:srgbClr val="FF0000"/>
              </a:solidFill>
            </a:endParaRPr>
          </a:p>
          <a:p>
            <a:pPr lvl="0"/>
            <a:r>
              <a:rPr lang="de-DE" sz="1500" dirty="0" err="1" smtClean="0">
                <a:solidFill>
                  <a:prstClr val="black"/>
                </a:solidFill>
              </a:rPr>
              <a:t>Tepelná</a:t>
            </a:r>
            <a:r>
              <a:rPr lang="de-DE" sz="1500" dirty="0" smtClean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r>
              <a:rPr lang="de-DE" sz="1500" dirty="0">
                <a:solidFill>
                  <a:prstClr val="black"/>
                </a:solidFill>
              </a:rPr>
              <a:t> je </a:t>
            </a:r>
            <a:r>
              <a:rPr lang="de-DE" sz="1500" dirty="0" err="1">
                <a:solidFill>
                  <a:prstClr val="black"/>
                </a:solidFill>
              </a:rPr>
              <a:t>spojena</a:t>
            </a:r>
            <a:r>
              <a:rPr lang="de-DE" sz="1500" dirty="0">
                <a:solidFill>
                  <a:prstClr val="black"/>
                </a:solidFill>
              </a:rPr>
              <a:t> s </a:t>
            </a:r>
            <a:r>
              <a:rPr lang="de-DE" sz="1500" dirty="0" err="1">
                <a:solidFill>
                  <a:prstClr val="black"/>
                </a:solidFill>
              </a:rPr>
              <a:t>chaotickým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pohybem</a:t>
            </a:r>
            <a:r>
              <a:rPr lang="de-DE" sz="1500" dirty="0">
                <a:solidFill>
                  <a:prstClr val="black"/>
                </a:solidFill>
              </a:rPr>
              <a:t> (</a:t>
            </a:r>
            <a:r>
              <a:rPr lang="de-DE" sz="1500" dirty="0" err="1">
                <a:solidFill>
                  <a:prstClr val="black"/>
                </a:solidFill>
              </a:rPr>
              <a:t>vibrací</a:t>
            </a:r>
            <a:r>
              <a:rPr lang="de-DE" sz="1500" dirty="0">
                <a:solidFill>
                  <a:prstClr val="black"/>
                </a:solidFill>
              </a:rPr>
              <a:t> a </a:t>
            </a:r>
            <a:r>
              <a:rPr lang="de-DE" sz="1500" dirty="0" err="1">
                <a:solidFill>
                  <a:prstClr val="black"/>
                </a:solidFill>
              </a:rPr>
              <a:t>rotací</a:t>
            </a:r>
            <a:r>
              <a:rPr lang="de-DE" sz="1500" dirty="0">
                <a:solidFill>
                  <a:prstClr val="black"/>
                </a:solidFill>
              </a:rPr>
              <a:t>) </a:t>
            </a:r>
            <a:r>
              <a:rPr lang="de-DE" sz="1500" dirty="0" err="1">
                <a:solidFill>
                  <a:prstClr val="black"/>
                </a:solidFill>
              </a:rPr>
              <a:t>molekul</a:t>
            </a:r>
            <a:r>
              <a:rPr lang="de-DE" sz="1500" dirty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de-DE" sz="1500" dirty="0" err="1">
                <a:solidFill>
                  <a:prstClr val="black"/>
                </a:solidFill>
              </a:rPr>
              <a:t>Jaderná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 smtClean="0">
                <a:solidFill>
                  <a:prstClr val="black"/>
                </a:solidFill>
              </a:rPr>
              <a:t>energie</a:t>
            </a:r>
            <a:endParaRPr lang="cs-CZ" sz="1500" dirty="0" smtClean="0">
              <a:solidFill>
                <a:prstClr val="black"/>
              </a:solidFill>
            </a:endParaRPr>
          </a:p>
          <a:p>
            <a:pPr lvl="0"/>
            <a:r>
              <a:rPr lang="de-DE" sz="1500" dirty="0" err="1">
                <a:solidFill>
                  <a:prstClr val="black"/>
                </a:solidFill>
              </a:rPr>
              <a:t>Chemická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r>
              <a:rPr lang="de-DE" sz="1500" dirty="0">
                <a:solidFill>
                  <a:prstClr val="black"/>
                </a:solidFill>
              </a:rPr>
              <a:t> (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chemické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vazby</a:t>
            </a:r>
            <a:r>
              <a:rPr lang="de-DE" sz="1500" dirty="0">
                <a:solidFill>
                  <a:prstClr val="black"/>
                </a:solidFill>
              </a:rPr>
              <a:t>, </a:t>
            </a:r>
            <a:r>
              <a:rPr lang="de-DE" sz="1500" dirty="0" err="1">
                <a:solidFill>
                  <a:prstClr val="black"/>
                </a:solidFill>
              </a:rPr>
              <a:t>vazebná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r>
              <a:rPr lang="de-DE" sz="1500" dirty="0">
                <a:solidFill>
                  <a:prstClr val="black"/>
                </a:solidFill>
              </a:rPr>
              <a:t>)</a:t>
            </a:r>
          </a:p>
          <a:p>
            <a:pPr lvl="0"/>
            <a:r>
              <a:rPr lang="de-DE" sz="1500" dirty="0" err="1">
                <a:solidFill>
                  <a:prstClr val="black"/>
                </a:solidFill>
              </a:rPr>
              <a:t>Klidová</a:t>
            </a:r>
            <a:r>
              <a:rPr lang="de-DE" sz="1500" dirty="0">
                <a:solidFill>
                  <a:prstClr val="black"/>
                </a:solidFill>
              </a:rPr>
              <a:t> </a:t>
            </a:r>
            <a:r>
              <a:rPr lang="de-DE" sz="1500" dirty="0" err="1">
                <a:solidFill>
                  <a:prstClr val="black"/>
                </a:solidFill>
              </a:rPr>
              <a:t>energie</a:t>
            </a:r>
            <a:endParaRPr lang="de-DE" sz="1500" dirty="0">
              <a:solidFill>
                <a:prstClr val="black"/>
              </a:solidFill>
            </a:endParaRPr>
          </a:p>
          <a:p>
            <a:pPr lvl="0"/>
            <a:endParaRPr lang="de-DE" sz="1500" dirty="0">
              <a:solidFill>
                <a:prstClr val="black"/>
              </a:solidFill>
            </a:endParaRPr>
          </a:p>
          <a:p>
            <a:pPr lvl="0"/>
            <a:endParaRPr lang="de-DE" sz="1500" dirty="0">
              <a:solidFill>
                <a:prstClr val="black"/>
              </a:solidFill>
            </a:endParaRPr>
          </a:p>
          <a:p>
            <a:pPr lvl="0"/>
            <a:endParaRPr lang="cs-CZ" sz="1500" dirty="0">
              <a:solidFill>
                <a:prstClr val="black"/>
              </a:solidFill>
            </a:endParaRP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3649" y="2890272"/>
            <a:ext cx="4179376" cy="2981289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1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Energie z baterií 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http://commons.wikimedia.org/wiki/File:Batteries.jpg?uselang=cs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66893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Druhy energií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B) podle působícího zdroje: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Sluneční energie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Vodní energie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Větrná energie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Geotermální energie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Energie mořských vln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Parní energie</a:t>
            </a:r>
          </a:p>
          <a:p>
            <a:pPr lvl="0"/>
            <a:r>
              <a:rPr lang="cs-CZ" dirty="0">
                <a:solidFill>
                  <a:prstClr val="black"/>
                </a:solidFill>
              </a:rPr>
              <a:t>Svalová energie</a:t>
            </a:r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772" y="913243"/>
            <a:ext cx="3754583" cy="5006111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2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lang="cs-CZ" sz="1600" i="1" kern="0" dirty="0" smtClean="0">
                <a:solidFill>
                  <a:prstClr val="black"/>
                </a:solidFill>
              </a:rPr>
              <a:t>Větrná elektrárna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http://commons.wikimedia.org/wiki/File:Aulepa_tuulepark_10_2013.JPG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857856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Globální horizontální záření pro ČR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80447" y="1950662"/>
            <a:ext cx="11032211" cy="4907338"/>
          </a:xfrm>
        </p:spPr>
        <p:txBody>
          <a:bodyPr/>
          <a:lstStyle/>
          <a:p>
            <a:r>
              <a:rPr lang="cs-CZ" dirty="0" smtClean="0"/>
              <a:t>Z mapky je zřejmé, že některá místa v republice (nížiny) mají větší podíl dopadající sluneční energie než místa hornatá.</a:t>
            </a:r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 algn="ctr">
              <a:buNone/>
            </a:pPr>
            <a:r>
              <a:rPr lang="cs-CZ" sz="1600" b="1" kern="0" dirty="0">
                <a:solidFill>
                  <a:prstClr val="black"/>
                </a:solidFill>
              </a:rPr>
              <a:t>Obr. 3 </a:t>
            </a:r>
            <a:r>
              <a:rPr lang="cs-CZ" sz="1600" kern="0" dirty="0">
                <a:solidFill>
                  <a:prstClr val="black"/>
                </a:solidFill>
              </a:rPr>
              <a:t>– </a:t>
            </a:r>
            <a:r>
              <a:rPr lang="cs-CZ" sz="1600" i="1" kern="0" dirty="0">
                <a:solidFill>
                  <a:prstClr val="black"/>
                </a:solidFill>
              </a:rPr>
              <a:t>Globální horizontální záření </a:t>
            </a:r>
            <a:r>
              <a:rPr lang="cs-CZ" sz="1600" i="1" kern="0" dirty="0" smtClean="0">
                <a:solidFill>
                  <a:prstClr val="black"/>
                </a:solidFill>
              </a:rPr>
              <a:t> </a:t>
            </a:r>
            <a:r>
              <a:rPr lang="cs-CZ" sz="1600" i="1" kern="0" dirty="0">
                <a:solidFill>
                  <a:prstClr val="black"/>
                </a:solidFill>
              </a:rPr>
              <a:t>- </a:t>
            </a:r>
            <a:r>
              <a:rPr lang="cs-CZ" sz="1600" kern="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kern="0" dirty="0" err="1">
                <a:solidFill>
                  <a:prstClr val="black"/>
                </a:solidFill>
              </a:rPr>
              <a:t>Documentation</a:t>
            </a:r>
            <a:r>
              <a:rPr lang="cs-CZ" sz="1600" kern="0" dirty="0">
                <a:solidFill>
                  <a:prstClr val="black"/>
                </a:solidFill>
              </a:rPr>
              <a:t> </a:t>
            </a:r>
            <a:r>
              <a:rPr lang="cs-CZ" sz="1600" kern="0" dirty="0" err="1">
                <a:solidFill>
                  <a:prstClr val="black"/>
                </a:solidFill>
              </a:rPr>
              <a:t>License</a:t>
            </a:r>
            <a:r>
              <a:rPr lang="cs-CZ" sz="1600" kern="0" dirty="0">
                <a:solidFill>
                  <a:prstClr val="black"/>
                </a:solidFill>
              </a:rPr>
              <a:t> na www: http://upload.wikimedia.org/wikipedia/commons/4/4c/SolarGIS-Solar-map-Czech-Republic-cz.png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7176" y="2746410"/>
            <a:ext cx="4837699" cy="337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915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Solární energie ve vesmíru a její využití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935164"/>
            <a:ext cx="10972800" cy="4791100"/>
          </a:xfrm>
        </p:spPr>
        <p:txBody>
          <a:bodyPr/>
          <a:lstStyle/>
          <a:p>
            <a:pPr algn="just"/>
            <a:r>
              <a:rPr lang="cs-CZ" sz="2000" dirty="0"/>
              <a:t>Mezinárodní vesmírná stanice (International </a:t>
            </a:r>
            <a:r>
              <a:rPr lang="cs-CZ" sz="2000" dirty="0" err="1"/>
              <a:t>Space</a:t>
            </a:r>
            <a:r>
              <a:rPr lang="cs-CZ" sz="2000" dirty="0"/>
              <a:t> Station – ISS) je v současné době jediná trvale obydlená vesmírná stanice. </a:t>
            </a:r>
            <a:endParaRPr lang="cs-CZ" sz="2000" dirty="0" smtClean="0"/>
          </a:p>
          <a:p>
            <a:pPr algn="just"/>
            <a:r>
              <a:rPr lang="cs-CZ" sz="2000" dirty="0" smtClean="0"/>
              <a:t>Od </a:t>
            </a:r>
            <a:r>
              <a:rPr lang="cs-CZ" sz="2000" dirty="0"/>
              <a:t>2. listopadu 2000, kdy na stanici vstoupila první stálá posádka, je trvale obydlena</a:t>
            </a:r>
            <a:r>
              <a:rPr lang="cs-CZ" sz="2000" dirty="0" smtClean="0"/>
              <a:t>.</a:t>
            </a:r>
          </a:p>
          <a:p>
            <a:pPr algn="just"/>
            <a:r>
              <a:rPr lang="cs-CZ" sz="2000" dirty="0" smtClean="0"/>
              <a:t>Pro chod stanice je využívána solární energie, pomocí tzv. „</a:t>
            </a:r>
            <a:r>
              <a:rPr lang="cs-CZ" sz="2000" dirty="0" err="1" smtClean="0"/>
              <a:t>fotovoltaického</a:t>
            </a:r>
            <a:r>
              <a:rPr lang="cs-CZ" sz="2000" dirty="0" smtClean="0"/>
              <a:t> článku (resp. </a:t>
            </a:r>
            <a:r>
              <a:rPr lang="cs-CZ" sz="2000" dirty="0"/>
              <a:t>p</a:t>
            </a:r>
            <a:r>
              <a:rPr lang="cs-CZ" sz="2000" dirty="0" smtClean="0"/>
              <a:t>anelu)“ – který umožňuje přeměnu solární energie na elektrickou.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pPr marL="0" indent="0" algn="ctr">
              <a:buNone/>
            </a:pPr>
            <a:r>
              <a:rPr lang="cs-CZ" sz="1300" b="1" dirty="0" smtClean="0"/>
              <a:t>Obr</a:t>
            </a:r>
            <a:r>
              <a:rPr lang="cs-CZ" sz="1300" b="1" dirty="0"/>
              <a:t>. </a:t>
            </a:r>
            <a:r>
              <a:rPr lang="cs-CZ" sz="1300" b="1" dirty="0" smtClean="0"/>
              <a:t>4 </a:t>
            </a:r>
            <a:r>
              <a:rPr lang="cs-CZ" sz="1300" dirty="0" smtClean="0"/>
              <a:t>- </a:t>
            </a:r>
            <a:r>
              <a:rPr lang="cs-CZ" sz="1300" i="1" dirty="0" smtClean="0"/>
              <a:t>Mezinárodní </a:t>
            </a:r>
            <a:r>
              <a:rPr lang="cs-CZ" sz="1300" i="1" dirty="0"/>
              <a:t>vesmírná stanice </a:t>
            </a:r>
            <a:r>
              <a:rPr lang="cs-CZ" sz="1300" i="1" kern="0" dirty="0" smtClean="0">
                <a:solidFill>
                  <a:prstClr val="black"/>
                </a:solidFill>
              </a:rPr>
              <a:t>- </a:t>
            </a:r>
            <a:r>
              <a:rPr lang="cs-CZ" sz="1300" kern="0" dirty="0">
                <a:solidFill>
                  <a:prstClr val="black"/>
                </a:solidFill>
              </a:rPr>
              <a:t>dostupný pod licencí GNU Free </a:t>
            </a:r>
            <a:r>
              <a:rPr lang="cs-CZ" sz="1300" kern="0" dirty="0" err="1">
                <a:solidFill>
                  <a:prstClr val="black"/>
                </a:solidFill>
              </a:rPr>
              <a:t>Documentation</a:t>
            </a:r>
            <a:r>
              <a:rPr lang="cs-CZ" sz="1300" kern="0" dirty="0">
                <a:solidFill>
                  <a:prstClr val="black"/>
                </a:solidFill>
              </a:rPr>
              <a:t> </a:t>
            </a:r>
            <a:r>
              <a:rPr lang="cs-CZ" sz="1300" kern="0" dirty="0" err="1">
                <a:solidFill>
                  <a:prstClr val="black"/>
                </a:solidFill>
              </a:rPr>
              <a:t>License</a:t>
            </a:r>
            <a:r>
              <a:rPr lang="cs-CZ" sz="1300" kern="0" dirty="0">
                <a:solidFill>
                  <a:prstClr val="black"/>
                </a:solidFill>
              </a:rPr>
              <a:t> na www: </a:t>
            </a:r>
            <a:r>
              <a:rPr lang="cs-CZ" sz="1300" dirty="0" smtClean="0"/>
              <a:t>http</a:t>
            </a:r>
            <a:r>
              <a:rPr lang="cs-CZ" sz="1300" dirty="0"/>
              <a:t>://commons.wikimedia.org/wiki/File:ISSpoststs131.jpg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21811" y="3742839"/>
            <a:ext cx="3570665" cy="2370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74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Mechanická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dirty="0" smtClean="0"/>
              <a:t>Mechanická </a:t>
            </a:r>
            <a:r>
              <a:rPr lang="cs-CZ" dirty="0"/>
              <a:t>energie je fyzikální veličina, která vyjadřuje míru schopnosti tělesa konat mechanickou práci, tzn. působit silou na jiné těleso a posouvat jej po určité dráze</a:t>
            </a:r>
            <a:r>
              <a:rPr lang="cs-CZ" dirty="0" smtClean="0"/>
              <a:t>.</a:t>
            </a:r>
            <a:endParaRPr lang="cs-CZ" dirty="0"/>
          </a:p>
          <a:p>
            <a:pPr algn="just"/>
            <a:r>
              <a:rPr lang="cs-CZ" dirty="0"/>
              <a:t>Mechanická energie je jedna z mnoha druhů energie</a:t>
            </a:r>
            <a:r>
              <a:rPr lang="cs-CZ" dirty="0" smtClean="0"/>
              <a:t>.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9886" y="3674994"/>
            <a:ext cx="4080487" cy="2402387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</a:t>
            </a:r>
            <a:r>
              <a:rPr lang="cs-CZ" sz="1600" b="1" kern="0" noProof="0" dirty="0">
                <a:solidFill>
                  <a:prstClr val="black"/>
                </a:solidFill>
              </a:rPr>
              <a:t>5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Auto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http://commons.wikimedia.org/wiki/File:Cars_movie%27s_car.jpg?uselang=cs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930594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Mechanická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cs-CZ" dirty="0">
                <a:solidFill>
                  <a:prstClr val="black"/>
                </a:solidFill>
              </a:rPr>
              <a:t>Mechanickou energii mají:</a:t>
            </a:r>
          </a:p>
          <a:p>
            <a:pPr algn="just"/>
            <a:r>
              <a:rPr lang="cs-CZ" dirty="0"/>
              <a:t>1</a:t>
            </a:r>
            <a:r>
              <a:rPr lang="cs-CZ" dirty="0" smtClean="0"/>
              <a:t>. tělesa</a:t>
            </a:r>
            <a:r>
              <a:rPr lang="cs-CZ" dirty="0"/>
              <a:t>, která se vzájemně pohybují - kinetická energie (pohybová energie</a:t>
            </a:r>
            <a:r>
              <a:rPr lang="cs-CZ" dirty="0" smtClean="0"/>
              <a:t>).</a:t>
            </a:r>
            <a:endParaRPr lang="cs-CZ" dirty="0"/>
          </a:p>
          <a:p>
            <a:pPr algn="just"/>
            <a:r>
              <a:rPr lang="cs-CZ" dirty="0"/>
              <a:t>2</a:t>
            </a:r>
            <a:r>
              <a:rPr lang="cs-CZ" dirty="0" smtClean="0"/>
              <a:t>. tělesa</a:t>
            </a:r>
            <a:r>
              <a:rPr lang="cs-CZ" dirty="0"/>
              <a:t>, která jsou v silových polích jiných těles - potenciální energie. Především hovoříme o tíhové potenciální energii, kterou má každé těleso v silovém poli </a:t>
            </a:r>
            <a:r>
              <a:rPr lang="cs-CZ" dirty="0" smtClean="0"/>
              <a:t>Země.</a:t>
            </a:r>
            <a:endParaRPr lang="cs-CZ" dirty="0"/>
          </a:p>
          <a:p>
            <a:pPr algn="just"/>
            <a:r>
              <a:rPr lang="cs-CZ" dirty="0"/>
              <a:t>3</a:t>
            </a:r>
            <a:r>
              <a:rPr lang="cs-CZ" dirty="0" smtClean="0"/>
              <a:t>. pružná </a:t>
            </a:r>
            <a:r>
              <a:rPr lang="cs-CZ" dirty="0"/>
              <a:t>tělesa, která jsou stlačená nebo natažená - potenciální energie pružnosti (potenciální energie pružnosti).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7195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Vnitřní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dirty="0"/>
              <a:t>Vnitřní energie tělesa je energie všech částic, z nichž se těleso skládá. Jde především o kinetickou a potenciální energii, ale může jít také </a:t>
            </a:r>
            <a:r>
              <a:rPr lang="cs-CZ" dirty="0" smtClean="0"/>
              <a:t>                   o </a:t>
            </a:r>
            <a:r>
              <a:rPr lang="cs-CZ" dirty="0"/>
              <a:t>elektrickou či chemickou energii, apod. </a:t>
            </a:r>
            <a:endParaRPr lang="cs-CZ" dirty="0" smtClean="0"/>
          </a:p>
          <a:p>
            <a:pPr algn="just"/>
            <a:r>
              <a:rPr lang="cs-CZ" dirty="0" smtClean="0"/>
              <a:t>Kinetická </a:t>
            </a:r>
            <a:r>
              <a:rPr lang="cs-CZ" dirty="0"/>
              <a:t>a potenciální energie, kterou má těleso (soustava) jako celek, se do vnitřní energie nezahrnuje.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5875" y="3899756"/>
            <a:ext cx="2000250" cy="2277207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</a:t>
            </a:r>
            <a:r>
              <a:rPr lang="cs-CZ" sz="1600" b="1" kern="0" dirty="0">
                <a:solidFill>
                  <a:prstClr val="black"/>
                </a:solidFill>
              </a:rPr>
              <a:t>6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Atom</a:t>
            </a:r>
            <a:r>
              <a:rPr kumimoji="0" lang="cs-CZ" sz="1600" b="0" i="1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Lithia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http://commons.wikimedia.org/wiki/File:Stylised_Lithium_Atom.png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27915091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Vnitřní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Vnitřní energie ovlivňuje vlastnosti a stav látky. </a:t>
            </a:r>
            <a:endParaRPr lang="cs-CZ" dirty="0" smtClean="0"/>
          </a:p>
          <a:p>
            <a:pPr algn="just"/>
            <a:r>
              <a:rPr lang="cs-CZ" dirty="0" smtClean="0"/>
              <a:t>Např</a:t>
            </a:r>
            <a:r>
              <a:rPr lang="cs-CZ" dirty="0"/>
              <a:t>. kinetická energie částic se na tělese projevuje jako teplota tělesa, tzn. čím rychlejší pohyb částic, tím vyšší je teplota tělesa. </a:t>
            </a:r>
            <a:endParaRPr lang="cs-CZ" dirty="0" smtClean="0"/>
          </a:p>
          <a:p>
            <a:pPr algn="just"/>
            <a:r>
              <a:rPr lang="cs-CZ" dirty="0" smtClean="0"/>
              <a:t>Polohová </a:t>
            </a:r>
            <a:r>
              <a:rPr lang="cs-CZ" dirty="0"/>
              <a:t>energie částic se na tělese projevuje jako pevnost tělesa, tedy čím větší polohová energie částic, tím pevnější je těleso.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4850" y="4001221"/>
            <a:ext cx="3080905" cy="2310679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</a:t>
            </a:r>
            <a:r>
              <a:rPr lang="cs-CZ" sz="1600" b="1" kern="0" noProof="0" dirty="0">
                <a:solidFill>
                  <a:prstClr val="black"/>
                </a:solidFill>
              </a:rPr>
              <a:t>7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lang="cs-CZ" sz="1600" i="1" kern="0" dirty="0" smtClean="0">
                <a:solidFill>
                  <a:prstClr val="black"/>
                </a:solidFill>
              </a:rPr>
              <a:t>Teplotně – senzitivní sklo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http://commons.wikimedia.org/wiki/File:Temp_sensitive_glass_tile.jpg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6685501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</TotalTime>
  <Words>714</Words>
  <Application>Microsoft Office PowerPoint</Application>
  <PresentationFormat>Širokoúhlá obrazovka</PresentationFormat>
  <Paragraphs>88</Paragraphs>
  <Slides>11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11</vt:i4>
      </vt:variant>
    </vt:vector>
  </HeadingPairs>
  <TitlesOfParts>
    <vt:vector size="17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Druhy energií</vt:lpstr>
      <vt:lpstr>Druhy energií</vt:lpstr>
      <vt:lpstr>Globální horizontální záření pro ČR</vt:lpstr>
      <vt:lpstr>Solární energie ve vesmíru a její využití</vt:lpstr>
      <vt:lpstr>Mechanická energie</vt:lpstr>
      <vt:lpstr>Mechanická energie</vt:lpstr>
      <vt:lpstr>Vnitřní energie</vt:lpstr>
      <vt:lpstr>Vnitřní energie</vt:lpstr>
      <vt:lpstr>Kontrolní otázky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14</cp:revision>
  <dcterms:created xsi:type="dcterms:W3CDTF">2014-01-06T17:31:11Z</dcterms:created>
  <dcterms:modified xsi:type="dcterms:W3CDTF">2014-04-03T08:39:16Z</dcterms:modified>
</cp:coreProperties>
</file>