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66" r:id="rId3"/>
    <p:sldId id="257" r:id="rId4"/>
    <p:sldId id="258" r:id="rId5"/>
    <p:sldId id="259" r:id="rId6"/>
    <p:sldId id="265" r:id="rId7"/>
    <p:sldId id="260" r:id="rId8"/>
    <p:sldId id="261" r:id="rId9"/>
    <p:sldId id="262" r:id="rId10"/>
    <p:sldId id="263" r:id="rId11"/>
    <p:sldId id="267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68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923727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8984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60904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A6976-2692-4970-8922-6F9479C61CD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17C99-A55D-4BAE-B6E3-A46242C4FDA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52237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388ED-230A-48EB-9EB8-0E1AC7FA129B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34BF6-BD5D-4C88-93B6-76BA84DCE1B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0772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6783E-8B00-414F-A4B9-48E67FAA26A5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9C298-2FC7-4FD6-9837-8BAA8F2EBF2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55705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B11ACF-6A4E-4AC5-B124-58DD21B99523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7B20D8-CF4A-413A-9119-CCA2B223510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3528242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77F6EA-8E2C-4EE0-A609-A518BFD31811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8443-4B0F-4C9A-84AC-35282B42C58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084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62FC2-956B-4E85-9B7B-1EF69AA347D1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EE260F-6E89-411E-953B-3335B655BD0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82405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65473-0F26-4336-8788-BCA6A82D742B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FFEE2-DC4A-49B0-A4D2-CECA3BB7B9C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4762919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9E8A4-B4A4-403D-ABF4-BB3835F9168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20B4A-5BB9-4406-B7DA-7A621FBFE47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5778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91943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600507-FA16-4ABA-BEBA-3B8C8EE231B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0A29F-3729-4190-8981-8CCAFFE827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999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D76A2-2558-46AA-9B1E-5C9B0937405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B9229-E74F-43FD-ADFC-3C6F47BC34A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22910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B0322-3B44-4134-9444-F0CBE50D626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63871-E365-47C1-A4CC-FA06D7289A7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89423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09597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3452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925929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99365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511853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49170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8622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4006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F13985-84B4-4F4C-B4E2-CE301C687FB1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213A03-F5D2-4031-BA33-53A9E71210CC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800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783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2015021"/>
              </p:ext>
            </p:extLst>
          </p:nvPr>
        </p:nvGraphicFramePr>
        <p:xfrm>
          <a:off x="2530475" y="1036638"/>
          <a:ext cx="6858000" cy="4833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4" imgW="6308869" imgH="4434672" progId="Word.Document.12">
                  <p:embed/>
                </p:oleObj>
              </mc:Choice>
              <mc:Fallback>
                <p:oleObj name="Dokument" r:id="rId4" imgW="6308869" imgH="443467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0475" y="1036638"/>
                        <a:ext cx="6858000" cy="4833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0475" y="888243"/>
            <a:ext cx="6415221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810" y="748490"/>
            <a:ext cx="4587329" cy="836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87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Druhá.</a:t>
            </a:r>
          </a:p>
          <a:p>
            <a:pPr algn="just"/>
            <a:r>
              <a:rPr lang="cs-CZ" dirty="0"/>
              <a:t>Poněvadž co do velikosti a hrubé skladby je Venuše velmi podobná </a:t>
            </a:r>
            <a:r>
              <a:rPr lang="cs-CZ" dirty="0" smtClean="0"/>
              <a:t>Zemi.</a:t>
            </a:r>
          </a:p>
          <a:p>
            <a:pPr algn="just"/>
            <a:r>
              <a:rPr lang="cs-CZ" dirty="0"/>
              <a:t>Tlak na povrchu Venuše se rovná přibližně 92násobku zemského </a:t>
            </a:r>
            <a:r>
              <a:rPr lang="cs-CZ" dirty="0" smtClean="0"/>
              <a:t>tlaku.</a:t>
            </a:r>
          </a:p>
          <a:p>
            <a:pPr algn="just"/>
            <a:r>
              <a:rPr lang="cs-CZ" dirty="0"/>
              <a:t>Silný skleníkový efekt, který ohřál planetu na teploty znemožňující výskyt kapalné vody na jejím povrchu učinil z Venuše suchý a prašný svět</a:t>
            </a:r>
            <a:r>
              <a:rPr lang="cs-CZ" dirty="0" smtClean="0"/>
              <a:t>.</a:t>
            </a:r>
          </a:p>
          <a:p>
            <a:pPr algn="just"/>
            <a:r>
              <a:rPr lang="cs-CZ" dirty="0"/>
              <a:t>Lidově se Venuši říká „Jitřenka“ – pokud je vidět v ranních hodinách, nebo „Večernice“ pozorováním večer</a:t>
            </a:r>
            <a:r>
              <a:rPr lang="cs-CZ" dirty="0" smtClean="0"/>
              <a:t>.</a:t>
            </a:r>
          </a:p>
          <a:p>
            <a:pPr algn="just"/>
            <a:r>
              <a:rPr lang="cs-CZ" dirty="0"/>
              <a:t>Nízko nad obzorem.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32687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Venuše je druhá planeta od Slunce ve sluneční soustavě. </a:t>
            </a:r>
          </a:p>
          <a:p>
            <a:r>
              <a:rPr lang="cs-CZ" dirty="0" smtClean="0"/>
              <a:t>Je pojmenovaná po římské bohyni lásky a krásy Venuši. </a:t>
            </a:r>
          </a:p>
          <a:p>
            <a:r>
              <a:rPr lang="cs-CZ" dirty="0" smtClean="0"/>
              <a:t>Jedná se o jedinou planetu sluneční soustavy, která je pojmenována po ženě.</a:t>
            </a:r>
          </a:p>
          <a:p>
            <a:r>
              <a:rPr lang="cs-CZ" dirty="0" smtClean="0"/>
              <a:t>Rovněž všechny objekty na planetě mají tvar ženského rodu.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112313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Co do velikosti a hrubé skladby je Venuše velmi podobná Zemi; někdy se proto nazývá „sesterskou planetou“ Země.</a:t>
            </a:r>
          </a:p>
          <a:p>
            <a:pPr algn="just"/>
            <a:r>
              <a:rPr lang="pl-PL" sz="2400" dirty="0" smtClean="0"/>
              <a:t>Okolo Slunce oběhne jednou za 224,7 pozemského dne.</a:t>
            </a:r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/>
          </a:p>
          <a:p>
            <a:pPr mar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p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orovnání velikostí Venuše a Země- </a:t>
            </a:r>
            <a:r>
              <a:rPr lang="cs-CZ" sz="1600" dirty="0" smtClean="0"/>
              <a:t>dostupný pod licencí GNU Free </a:t>
            </a:r>
            <a:r>
              <a:rPr lang="cs-CZ" sz="1600" dirty="0" err="1" smtClean="0"/>
              <a:t>Documentation</a:t>
            </a:r>
            <a:r>
              <a:rPr lang="cs-CZ" sz="1600" dirty="0" smtClean="0"/>
              <a:t> </a:t>
            </a:r>
            <a:r>
              <a:rPr lang="cs-CZ" sz="1600" dirty="0" err="1" smtClean="0"/>
              <a:t>License</a:t>
            </a:r>
            <a:r>
              <a:rPr lang="cs-CZ" sz="1600" dirty="0" smtClean="0"/>
              <a:t> na www: http://commons.wikimedia.org/wiki/File:5_Terrestrial_planets_size_comparison.png?uselang=cs</a:t>
            </a:r>
            <a:endParaRPr lang="pl-PL" sz="1600" dirty="0" smtClean="0"/>
          </a:p>
          <a:p>
            <a:endParaRPr lang="pl-PL" dirty="0"/>
          </a:p>
          <a:p>
            <a:endParaRPr lang="pl-PL" dirty="0" smtClean="0"/>
          </a:p>
          <a:p>
            <a:endParaRPr lang="pl-PL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4827" y="3261274"/>
            <a:ext cx="6181596" cy="2526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5044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2022478"/>
            <a:ext cx="10972800" cy="4389437"/>
          </a:xfrm>
        </p:spPr>
        <p:txBody>
          <a:bodyPr/>
          <a:lstStyle/>
          <a:p>
            <a:pPr algn="just"/>
            <a:r>
              <a:rPr lang="cs-CZ" sz="2400" dirty="0" smtClean="0"/>
              <a:t>Venuše je zcela zakryta vrstvou husté oblačnosti, která nedovoluje spatřit její povrch v oblasti viditelného světla.</a:t>
            </a:r>
          </a:p>
          <a:p>
            <a:pPr algn="just"/>
            <a:r>
              <a:rPr lang="cs-CZ" sz="2400" dirty="0" smtClean="0"/>
              <a:t>Venuše má nejhustší atmosféru ze všech planet „zemského typu“, která je tvořena převážně z oxidu uhličitého.</a:t>
            </a:r>
          </a:p>
          <a:p>
            <a:pPr algn="just"/>
            <a:endParaRPr lang="cs-CZ" sz="2400" dirty="0" smtClean="0"/>
          </a:p>
          <a:p>
            <a:pPr algn="just"/>
            <a:endParaRPr lang="cs-CZ" sz="2400" dirty="0"/>
          </a:p>
          <a:p>
            <a:pPr algn="just"/>
            <a:endParaRPr lang="cs-CZ" sz="2400" dirty="0" smtClean="0"/>
          </a:p>
          <a:p>
            <a:pPr algn="just"/>
            <a:endParaRPr lang="cs-CZ" sz="2400" dirty="0"/>
          </a:p>
          <a:p>
            <a:pPr algn="just"/>
            <a:endParaRPr lang="cs-CZ" sz="2400" dirty="0" smtClean="0"/>
          </a:p>
          <a:p>
            <a:pPr algn="just"/>
            <a:endParaRPr lang="cs-CZ" sz="2400" dirty="0"/>
          </a:p>
          <a:p>
            <a:pPr mar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Venuše vyfotografována sondou </a:t>
            </a:r>
            <a:r>
              <a:rPr lang="cs-CZ" sz="1600" i="1" dirty="0" smtClean="0"/>
              <a:t>Pioneer </a:t>
            </a:r>
            <a:r>
              <a:rPr lang="cs-CZ" sz="1600" i="1" dirty="0" err="1" smtClean="0"/>
              <a:t>Venus</a:t>
            </a:r>
            <a:r>
              <a:rPr lang="cs-CZ" sz="1600" i="1" dirty="0" smtClean="0"/>
              <a:t> </a:t>
            </a:r>
            <a:r>
              <a:rPr lang="cs-CZ" sz="1600" i="1" dirty="0" err="1" smtClean="0"/>
              <a:t>Orbiter</a:t>
            </a:r>
            <a:r>
              <a:rPr lang="cs-CZ" sz="1600" i="1" dirty="0" smtClean="0"/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 smtClean="0"/>
              <a:t>dostupný pod licencí GNU Free </a:t>
            </a:r>
            <a:r>
              <a:rPr lang="cs-CZ" sz="1600" dirty="0" err="1" smtClean="0"/>
              <a:t>Documentation</a:t>
            </a:r>
            <a:r>
              <a:rPr lang="cs-CZ" sz="1600" dirty="0" smtClean="0"/>
              <a:t> </a:t>
            </a:r>
            <a:r>
              <a:rPr lang="cs-CZ" sz="1600" dirty="0" err="1" smtClean="0"/>
              <a:t>License</a:t>
            </a:r>
            <a:r>
              <a:rPr lang="cs-CZ" sz="1600" dirty="0" smtClean="0"/>
              <a:t>       na www: http://commons.wikimedia.org/wiki/File:Venuspioneeruv.jpg?uselang=cs</a:t>
            </a:r>
          </a:p>
          <a:p>
            <a:pPr algn="just"/>
            <a:endParaRPr lang="cs-CZ" sz="2400" dirty="0" smtClean="0"/>
          </a:p>
          <a:p>
            <a:pPr algn="just"/>
            <a:endParaRPr lang="cs-CZ" sz="2400" dirty="0" smtClean="0"/>
          </a:p>
          <a:p>
            <a:pPr algn="just"/>
            <a:endParaRPr lang="cs-CZ" sz="2400" dirty="0" smtClean="0"/>
          </a:p>
          <a:p>
            <a:pPr algn="just"/>
            <a:endParaRPr lang="cs-CZ" sz="24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4261" y="3607495"/>
            <a:ext cx="2363477" cy="2541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4493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sz="2400" dirty="0">
                <a:solidFill>
                  <a:prstClr val="black"/>
                </a:solidFill>
              </a:rPr>
              <a:t>Vznikl tak silný skleníkový efekt, který ohřál planetu na teploty znemožňující výskyt kapalné vody na jejím povrchu a učinil z Venuše suchý a prašný svět</a:t>
            </a:r>
            <a:r>
              <a:rPr lang="cs-CZ" sz="2400" dirty="0" smtClean="0">
                <a:solidFill>
                  <a:prstClr val="black"/>
                </a:solidFill>
              </a:rPr>
              <a:t>.</a:t>
            </a: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dirty="0">
              <a:solidFill>
                <a:prstClr val="black"/>
              </a:solidFill>
            </a:endParaRPr>
          </a:p>
          <a:p>
            <a:pPr lvl="0" algn="just"/>
            <a:endParaRPr lang="cs-CZ" dirty="0" smtClean="0">
              <a:solidFill>
                <a:prstClr val="black"/>
              </a:solidFill>
            </a:endParaRPr>
          </a:p>
          <a:p>
            <a:pPr lvl="0" algn="just"/>
            <a:endParaRPr lang="cs-CZ" dirty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dirty="0" smtClean="0">
              <a:solidFill>
                <a:prstClr val="black"/>
              </a:solidFill>
            </a:endParaRPr>
          </a:p>
          <a:p>
            <a:pPr marL="0" lvl="0" indent="0" algn="just">
              <a:buNone/>
            </a:pPr>
            <a:endParaRPr lang="cs-CZ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i="1" dirty="0" smtClean="0"/>
              <a:t>Umělecká představa sondy </a:t>
            </a:r>
            <a:r>
              <a:rPr lang="cs-CZ" sz="1600" i="1" dirty="0" err="1" smtClean="0"/>
              <a:t>Věnera</a:t>
            </a:r>
            <a:r>
              <a:rPr lang="cs-CZ" sz="1600" i="1" dirty="0" smtClean="0"/>
              <a:t> 9 na povrchu planety Venuše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smtClean="0">
                <a:solidFill>
                  <a:prstClr val="black"/>
                </a:solidFill>
              </a:rPr>
              <a:t>na </a:t>
            </a:r>
            <a:r>
              <a:rPr lang="cs-CZ" sz="1600" dirty="0">
                <a:solidFill>
                  <a:prstClr val="black"/>
                </a:solidFill>
              </a:rPr>
              <a:t>www: http://commons.wikimedia.org/wiki/File:Venera9superficie.png?uselang=cs</a:t>
            </a:r>
            <a:endParaRPr lang="cs-CZ" dirty="0" smtClean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573115" y="2839039"/>
            <a:ext cx="5057318" cy="3072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0445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V současnosti dosahuje tlak na povrchu Venuše přibližně 92násobku tlaku       na Zemi.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</a:rPr>
              <a:t>Venuše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</a:t>
            </a:r>
            <a:r>
              <a:rPr lang="cs-CZ" sz="1600" dirty="0" err="1">
                <a:solidFill>
                  <a:prstClr val="black"/>
                </a:solidFill>
              </a:rPr>
              <a:t>www:http</a:t>
            </a:r>
            <a:r>
              <a:rPr lang="cs-CZ" sz="1600" dirty="0">
                <a:solidFill>
                  <a:prstClr val="black"/>
                </a:solidFill>
              </a:rPr>
              <a:t>://commons.wikimedia.org/wiki/</a:t>
            </a:r>
            <a:r>
              <a:rPr lang="cs-CZ" sz="1600" dirty="0" err="1">
                <a:solidFill>
                  <a:prstClr val="black"/>
                </a:solidFill>
              </a:rPr>
              <a:t>File:Venus.jpg?uselang</a:t>
            </a:r>
            <a:r>
              <a:rPr lang="cs-CZ" sz="1600" dirty="0">
                <a:solidFill>
                  <a:prstClr val="black"/>
                </a:solidFill>
              </a:rPr>
              <a:t>=</a:t>
            </a:r>
            <a:r>
              <a:rPr lang="cs-CZ" sz="1600" dirty="0" err="1">
                <a:solidFill>
                  <a:prstClr val="black"/>
                </a:solidFill>
              </a:rPr>
              <a:t>cs</a:t>
            </a:r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45307" y="2420787"/>
            <a:ext cx="3507679" cy="3582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3262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Venuše je jedním z nejjasnějších objektů na noční obloze a lze ji spatřit nízko nad obzorem.</a:t>
            </a:r>
          </a:p>
          <a:p>
            <a:pPr algn="just"/>
            <a:r>
              <a:rPr lang="cs-CZ" sz="2400" dirty="0" smtClean="0"/>
              <a:t>Lidově se Venuši říká „Jitřenka“ – pokud je vidět v ranních hodinách, nebo „Večernice“ pozorováním večer.</a:t>
            </a:r>
          </a:p>
          <a:p>
            <a:pPr algn="just"/>
            <a:r>
              <a:rPr lang="cs-CZ" sz="2400" dirty="0" smtClean="0"/>
              <a:t>Nemá žádný přirozený satelit (měsíc).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</a:rPr>
              <a:t>Venuše a Měsíc u obzoru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http://commons.wikimedia.org/wiki/File:Lune_Venus.jpg?uselang=cs</a:t>
            </a:r>
            <a:endParaRPr lang="cs-CZ" sz="2400" dirty="0"/>
          </a:p>
        </p:txBody>
      </p:sp>
      <p:pic>
        <p:nvPicPr>
          <p:cNvPr id="15362" name="Picture 2" descr="File:Lune Venus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2" b="36164"/>
          <a:stretch/>
        </p:blipFill>
        <p:spPr bwMode="auto">
          <a:xfrm>
            <a:off x="3954240" y="4033381"/>
            <a:ext cx="4283520" cy="2060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7669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Venuše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Povrch Venuše mohl být zkoumán až díky radaru a kosmickým sondám. První úspěšné přistání provedla sonda </a:t>
            </a:r>
            <a:r>
              <a:rPr lang="cs-CZ" sz="2400" dirty="0" err="1" smtClean="0"/>
              <a:t>Veněra</a:t>
            </a:r>
            <a:r>
              <a:rPr lang="cs-CZ" sz="2400" dirty="0" smtClean="0"/>
              <a:t> 7 (15. prosince 1970). </a:t>
            </a:r>
          </a:p>
          <a:p>
            <a:pPr algn="just"/>
            <a:r>
              <a:rPr lang="cs-CZ" sz="2400" dirty="0" smtClean="0"/>
              <a:t>Zajímavostí je, že tato sonda měla tvar koule kvůli extrémně velkému tlaku a její elektroinstalace byla vyrobena ze žáruvzdorných slitin na bázi zlata.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endParaRPr lang="cs-CZ" sz="1600" b="1" dirty="0" smtClean="0">
              <a:solidFill>
                <a:prstClr val="black"/>
              </a:solidFill>
              <a:latin typeface="Calibri" panose="020F0502020204030204"/>
            </a:endParaRPr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Obr.6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err="1" smtClean="0">
                <a:solidFill>
                  <a:prstClr val="black"/>
                </a:solidFill>
              </a:rPr>
              <a:t>Věnera</a:t>
            </a:r>
            <a:r>
              <a:rPr lang="cs-CZ" sz="1600" i="1" dirty="0" smtClean="0">
                <a:solidFill>
                  <a:prstClr val="black"/>
                </a:solidFill>
              </a:rPr>
              <a:t> 7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http://commons.wikimedia.org/wiki/File:Venera_7_capsule.jpg</a:t>
            </a: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816" y="3569917"/>
            <a:ext cx="2546368" cy="2566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278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Která v pořadí obíhá Venuše kolem Slunce?</a:t>
            </a:r>
          </a:p>
          <a:p>
            <a:r>
              <a:rPr lang="cs-CZ" dirty="0" smtClean="0"/>
              <a:t>Proč se Venuše nazývá „sesterskou planetou Země“?</a:t>
            </a:r>
          </a:p>
          <a:p>
            <a:r>
              <a:rPr lang="cs-CZ" dirty="0" smtClean="0"/>
              <a:t>Porovnejte atmosférický tlak Země a Venuše.</a:t>
            </a:r>
          </a:p>
          <a:p>
            <a:r>
              <a:rPr lang="cs-CZ" dirty="0" smtClean="0"/>
              <a:t>Proč není Venuše vhodným místem pro budoucí kolonizaci lidstvem?</a:t>
            </a:r>
          </a:p>
          <a:p>
            <a:r>
              <a:rPr lang="cs-CZ" dirty="0" smtClean="0"/>
              <a:t>Jak se říká Venuši v lidové mluvě?</a:t>
            </a:r>
          </a:p>
          <a:p>
            <a:r>
              <a:rPr lang="cs-CZ" dirty="0" smtClean="0"/>
              <a:t>Kde byste hledali </a:t>
            </a:r>
            <a:r>
              <a:rPr lang="cs-CZ" dirty="0"/>
              <a:t>Venuši na noční </a:t>
            </a:r>
            <a:r>
              <a:rPr lang="cs-CZ" dirty="0" smtClean="0"/>
              <a:t>obloze?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98947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4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5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6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Tok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505</Words>
  <Application>Microsoft Office PowerPoint</Application>
  <PresentationFormat>Širokoúhlá obrazovka</PresentationFormat>
  <Paragraphs>83</Paragraphs>
  <Slides>10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2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7" baseType="lpstr">
      <vt:lpstr>Arial</vt:lpstr>
      <vt:lpstr>Calibri</vt:lpstr>
      <vt:lpstr>Constantia</vt:lpstr>
      <vt:lpstr>Wingdings 2</vt:lpstr>
      <vt:lpstr>Tok</vt:lpstr>
      <vt:lpstr>1_Tok</vt:lpstr>
      <vt:lpstr>Dokument</vt:lpstr>
      <vt:lpstr>Prezentace aplikace PowerPoint</vt:lpstr>
      <vt:lpstr>Venuše</vt:lpstr>
      <vt:lpstr>Venuše</vt:lpstr>
      <vt:lpstr>Venuše</vt:lpstr>
      <vt:lpstr>Venuše</vt:lpstr>
      <vt:lpstr>Venuše</vt:lpstr>
      <vt:lpstr>Venuše</vt:lpstr>
      <vt:lpstr>Venuše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ucitel</cp:lastModifiedBy>
  <cp:revision>13</cp:revision>
  <dcterms:created xsi:type="dcterms:W3CDTF">2013-10-31T09:14:29Z</dcterms:created>
  <dcterms:modified xsi:type="dcterms:W3CDTF">2014-04-03T08:22:42Z</dcterms:modified>
</cp:coreProperties>
</file>